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0" r:id="rId5"/>
    <p:sldMasterId id="2147483681" r:id="rId6"/>
    <p:sldMasterId id="2147483693" r:id="rId7"/>
    <p:sldMasterId id="2147483696" r:id="rId8"/>
    <p:sldMasterId id="2147483703" r:id="rId9"/>
    <p:sldMasterId id="2147483714" r:id="rId10"/>
    <p:sldMasterId id="2147483725" r:id="rId11"/>
  </p:sldMasterIdLst>
  <p:notesMasterIdLst>
    <p:notesMasterId r:id="rId44"/>
  </p:notesMasterIdLst>
  <p:handoutMasterIdLst>
    <p:handoutMasterId r:id="rId45"/>
  </p:handoutMasterIdLst>
  <p:sldIdLst>
    <p:sldId id="256" r:id="rId12"/>
    <p:sldId id="562" r:id="rId13"/>
    <p:sldId id="538" r:id="rId14"/>
    <p:sldId id="564" r:id="rId15"/>
    <p:sldId id="568" r:id="rId16"/>
    <p:sldId id="563" r:id="rId17"/>
    <p:sldId id="566" r:id="rId18"/>
    <p:sldId id="574" r:id="rId19"/>
    <p:sldId id="572" r:id="rId20"/>
    <p:sldId id="539" r:id="rId21"/>
    <p:sldId id="578" r:id="rId22"/>
    <p:sldId id="439" r:id="rId23"/>
    <p:sldId id="558" r:id="rId24"/>
    <p:sldId id="557" r:id="rId25"/>
    <p:sldId id="559" r:id="rId26"/>
    <p:sldId id="582" r:id="rId27"/>
    <p:sldId id="580" r:id="rId28"/>
    <p:sldId id="437" r:id="rId29"/>
    <p:sldId id="579" r:id="rId30"/>
    <p:sldId id="569" r:id="rId31"/>
    <p:sldId id="545" r:id="rId32"/>
    <p:sldId id="573" r:id="rId33"/>
    <p:sldId id="577" r:id="rId34"/>
    <p:sldId id="581" r:id="rId35"/>
    <p:sldId id="551" r:id="rId36"/>
    <p:sldId id="556" r:id="rId37"/>
    <p:sldId id="554" r:id="rId38"/>
    <p:sldId id="542" r:id="rId39"/>
    <p:sldId id="541" r:id="rId40"/>
    <p:sldId id="543" r:id="rId41"/>
    <p:sldId id="575" r:id="rId42"/>
    <p:sldId id="576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0E319F4-A86B-4D9C-8D19-9DA8BF730CB0}">
          <p14:sldIdLst>
            <p14:sldId id="256"/>
            <p14:sldId id="562"/>
            <p14:sldId id="538"/>
            <p14:sldId id="564"/>
            <p14:sldId id="568"/>
            <p14:sldId id="563"/>
            <p14:sldId id="566"/>
            <p14:sldId id="574"/>
            <p14:sldId id="572"/>
            <p14:sldId id="539"/>
            <p14:sldId id="578"/>
            <p14:sldId id="439"/>
            <p14:sldId id="558"/>
            <p14:sldId id="557"/>
            <p14:sldId id="559"/>
            <p14:sldId id="582"/>
            <p14:sldId id="580"/>
            <p14:sldId id="437"/>
            <p14:sldId id="579"/>
            <p14:sldId id="569"/>
            <p14:sldId id="545"/>
            <p14:sldId id="573"/>
            <p14:sldId id="577"/>
            <p14:sldId id="581"/>
            <p14:sldId id="551"/>
            <p14:sldId id="556"/>
            <p14:sldId id="554"/>
            <p14:sldId id="542"/>
            <p14:sldId id="541"/>
            <p14:sldId id="543"/>
            <p14:sldId id="575"/>
            <p14:sldId id="5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F9FF"/>
    <a:srgbClr val="FFFFFF"/>
    <a:srgbClr val="F2F7FC"/>
    <a:srgbClr val="EBFBF1"/>
    <a:srgbClr val="FFB7B7"/>
    <a:srgbClr val="EAF2FA"/>
    <a:srgbClr val="DFF9E9"/>
    <a:srgbClr val="07FF5A"/>
    <a:srgbClr val="FFFF07"/>
    <a:srgbClr val="EE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5" autoAdjust="0"/>
    <p:restoredTop sz="93808" autoAdjust="0"/>
  </p:normalViewPr>
  <p:slideViewPr>
    <p:cSldViewPr snapToGrid="0">
      <p:cViewPr varScale="1">
        <p:scale>
          <a:sx n="118" d="100"/>
          <a:sy n="118" d="100"/>
        </p:scale>
        <p:origin x="1384" y="200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presProps" Target="pres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023DC8-C356-3E41-B859-6207B344656E}" type="doc">
      <dgm:prSet loTypeId="urn:microsoft.com/office/officeart/2005/8/layout/vProcess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0D6ABC0-6677-A94C-AF00-70A20A4F9C54}">
      <dgm:prSet phldrT="[Text]"/>
      <dgm:spPr/>
      <dgm:t>
        <a:bodyPr/>
        <a:lstStyle/>
        <a:p>
          <a:r>
            <a:rPr lang="en-US" dirty="0"/>
            <a:t>Interactive visualization, analysis, storage on supercomputers</a:t>
          </a:r>
        </a:p>
      </dgm:t>
    </dgm:pt>
    <dgm:pt modelId="{A145787E-63DC-B74C-B90B-2859FB849B4D}" type="parTrans" cxnId="{1C0FA8C8-BCF9-8540-A306-9FD4AE1AE8ED}">
      <dgm:prSet/>
      <dgm:spPr/>
      <dgm:t>
        <a:bodyPr/>
        <a:lstStyle/>
        <a:p>
          <a:endParaRPr lang="en-US"/>
        </a:p>
      </dgm:t>
    </dgm:pt>
    <dgm:pt modelId="{04E85706-786E-4643-A241-EA370B50A668}" type="sibTrans" cxnId="{1C0FA8C8-BCF9-8540-A306-9FD4AE1AE8ED}">
      <dgm:prSet/>
      <dgm:spPr/>
      <dgm:t>
        <a:bodyPr/>
        <a:lstStyle/>
        <a:p>
          <a:endParaRPr lang="en-US"/>
        </a:p>
      </dgm:t>
    </dgm:pt>
    <dgm:pt modelId="{27DAFDA9-A189-D542-B7D6-6F9B82E47C61}">
      <dgm:prSet phldrT="[Text]"/>
      <dgm:spPr/>
      <dgm:t>
        <a:bodyPr/>
        <a:lstStyle/>
        <a:p>
          <a:r>
            <a:rPr lang="en-US" dirty="0"/>
            <a:t>Instrument Tier</a:t>
          </a:r>
        </a:p>
      </dgm:t>
    </dgm:pt>
    <dgm:pt modelId="{FCD12AAE-2517-DE4C-B9B3-18C27D9EC5C3}" type="parTrans" cxnId="{9A6D5B8A-4580-BA48-AB58-0ED389B6E911}">
      <dgm:prSet/>
      <dgm:spPr/>
      <dgm:t>
        <a:bodyPr/>
        <a:lstStyle/>
        <a:p>
          <a:endParaRPr lang="en-US"/>
        </a:p>
      </dgm:t>
    </dgm:pt>
    <dgm:pt modelId="{78638CDB-D728-9D47-8BF9-45011854046E}" type="sibTrans" cxnId="{9A6D5B8A-4580-BA48-AB58-0ED389B6E911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94785209-FD66-D94F-85F0-50E35C75CB23}">
      <dgm:prSet phldrT="[Text]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C0233434-53FB-6542-8C79-984B0876A43F}" type="parTrans" cxnId="{A1D69E3C-6F27-B244-9B91-81EA7C761947}">
      <dgm:prSet/>
      <dgm:spPr/>
      <dgm:t>
        <a:bodyPr/>
        <a:lstStyle/>
        <a:p>
          <a:endParaRPr lang="en-US"/>
        </a:p>
      </dgm:t>
    </dgm:pt>
    <dgm:pt modelId="{32BA8357-BB69-3B40-9FC7-BAE5CE1AC979}" type="sibTrans" cxnId="{A1D69E3C-6F27-B244-9B91-81EA7C761947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EA1DD17-EE45-6D45-83E6-D86FB0B3CC57}">
      <dgm:prSet phldrT="[Text]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D64C4995-2F52-B94F-8DF6-39D08D97A801}" type="parTrans" cxnId="{AEE7385B-156B-384E-AFA6-B73FEE352CE3}">
      <dgm:prSet/>
      <dgm:spPr/>
      <dgm:t>
        <a:bodyPr/>
        <a:lstStyle/>
        <a:p>
          <a:endParaRPr lang="en-US"/>
        </a:p>
      </dgm:t>
    </dgm:pt>
    <dgm:pt modelId="{D2FA3F0D-E415-BD4E-B24D-2E1F1C8B4D60}" type="sibTrans" cxnId="{AEE7385B-156B-384E-AFA6-B73FEE352CE3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FC3289F-9DF9-944A-ACCC-07E60CBA4EEC}">
      <dgm:prSet phldrT="[Text]"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5E17EAE4-1C56-9C4E-9CD8-A3E898D456CA}" type="parTrans" cxnId="{02974A07-DB04-1D43-A5F7-38CA01FA8B79}">
      <dgm:prSet/>
      <dgm:spPr/>
      <dgm:t>
        <a:bodyPr/>
        <a:lstStyle/>
        <a:p>
          <a:endParaRPr lang="en-US"/>
        </a:p>
      </dgm:t>
    </dgm:pt>
    <dgm:pt modelId="{603A9894-9782-024F-9473-B1D02BEA79EF}" type="sibTrans" cxnId="{02974A07-DB04-1D43-A5F7-38CA01FA8B79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B1972257-ED1E-C24C-82BD-50D338E00023}" type="pres">
      <dgm:prSet presAssocID="{3B023DC8-C356-3E41-B859-6207B344656E}" presName="outerComposite" presStyleCnt="0">
        <dgm:presLayoutVars>
          <dgm:chMax val="5"/>
          <dgm:dir/>
          <dgm:resizeHandles val="exact"/>
        </dgm:presLayoutVars>
      </dgm:prSet>
      <dgm:spPr/>
    </dgm:pt>
    <dgm:pt modelId="{60FAC573-F432-2C4A-AC4B-C80F541152DF}" type="pres">
      <dgm:prSet presAssocID="{3B023DC8-C356-3E41-B859-6207B344656E}" presName="dummyMaxCanvas" presStyleCnt="0">
        <dgm:presLayoutVars/>
      </dgm:prSet>
      <dgm:spPr/>
    </dgm:pt>
    <dgm:pt modelId="{A47A78AA-EF06-1747-8D57-8436E6C8328C}" type="pres">
      <dgm:prSet presAssocID="{3B023DC8-C356-3E41-B859-6207B344656E}" presName="FiveNodes_1" presStyleLbl="node1" presStyleIdx="0" presStyleCnt="5" custScaleX="95942" custLinFactNeighborX="2660">
        <dgm:presLayoutVars>
          <dgm:bulletEnabled val="1"/>
        </dgm:presLayoutVars>
      </dgm:prSet>
      <dgm:spPr/>
    </dgm:pt>
    <dgm:pt modelId="{B9A001B0-041C-BA4E-A1CD-E86E009F0EF8}" type="pres">
      <dgm:prSet presAssocID="{3B023DC8-C356-3E41-B859-6207B344656E}" presName="FiveNodes_2" presStyleLbl="node1" presStyleIdx="1" presStyleCnt="5">
        <dgm:presLayoutVars>
          <dgm:bulletEnabled val="1"/>
        </dgm:presLayoutVars>
      </dgm:prSet>
      <dgm:spPr/>
    </dgm:pt>
    <dgm:pt modelId="{DD66BA51-8C39-F741-914B-B0832141B952}" type="pres">
      <dgm:prSet presAssocID="{3B023DC8-C356-3E41-B859-6207B344656E}" presName="FiveNodes_3" presStyleLbl="node1" presStyleIdx="2" presStyleCnt="5">
        <dgm:presLayoutVars>
          <dgm:bulletEnabled val="1"/>
        </dgm:presLayoutVars>
      </dgm:prSet>
      <dgm:spPr/>
    </dgm:pt>
    <dgm:pt modelId="{D79549EE-4138-7549-9980-DF2ABCEB80CC}" type="pres">
      <dgm:prSet presAssocID="{3B023DC8-C356-3E41-B859-6207B344656E}" presName="FiveNodes_4" presStyleLbl="node1" presStyleIdx="3" presStyleCnt="5">
        <dgm:presLayoutVars>
          <dgm:bulletEnabled val="1"/>
        </dgm:presLayoutVars>
      </dgm:prSet>
      <dgm:spPr/>
    </dgm:pt>
    <dgm:pt modelId="{7AF56AF5-333B-B246-9918-71365088311D}" type="pres">
      <dgm:prSet presAssocID="{3B023DC8-C356-3E41-B859-6207B344656E}" presName="FiveNodes_5" presStyleLbl="node1" presStyleIdx="4" presStyleCnt="5">
        <dgm:presLayoutVars>
          <dgm:bulletEnabled val="1"/>
        </dgm:presLayoutVars>
      </dgm:prSet>
      <dgm:spPr/>
    </dgm:pt>
    <dgm:pt modelId="{0F03982A-C64D-9C49-BCCB-C1F52EA2604F}" type="pres">
      <dgm:prSet presAssocID="{3B023DC8-C356-3E41-B859-6207B344656E}" presName="FiveConn_1-2" presStyleLbl="fgAccFollowNode1" presStyleIdx="0" presStyleCnt="4">
        <dgm:presLayoutVars>
          <dgm:bulletEnabled val="1"/>
        </dgm:presLayoutVars>
      </dgm:prSet>
      <dgm:spPr/>
    </dgm:pt>
    <dgm:pt modelId="{18E2A812-A17E-6742-A48A-DA387DE84F8F}" type="pres">
      <dgm:prSet presAssocID="{3B023DC8-C356-3E41-B859-6207B344656E}" presName="FiveConn_2-3" presStyleLbl="fgAccFollowNode1" presStyleIdx="1" presStyleCnt="4">
        <dgm:presLayoutVars>
          <dgm:bulletEnabled val="1"/>
        </dgm:presLayoutVars>
      </dgm:prSet>
      <dgm:spPr/>
    </dgm:pt>
    <dgm:pt modelId="{B4BAEC2E-F21C-B343-BF6B-D98497D111B7}" type="pres">
      <dgm:prSet presAssocID="{3B023DC8-C356-3E41-B859-6207B344656E}" presName="FiveConn_3-4" presStyleLbl="fgAccFollowNode1" presStyleIdx="2" presStyleCnt="4">
        <dgm:presLayoutVars>
          <dgm:bulletEnabled val="1"/>
        </dgm:presLayoutVars>
      </dgm:prSet>
      <dgm:spPr/>
    </dgm:pt>
    <dgm:pt modelId="{D2DB207B-AF61-3940-8CBC-6FE9ACC1A9DB}" type="pres">
      <dgm:prSet presAssocID="{3B023DC8-C356-3E41-B859-6207B344656E}" presName="FiveConn_4-5" presStyleLbl="fgAccFollowNode1" presStyleIdx="3" presStyleCnt="4">
        <dgm:presLayoutVars>
          <dgm:bulletEnabled val="1"/>
        </dgm:presLayoutVars>
      </dgm:prSet>
      <dgm:spPr/>
    </dgm:pt>
    <dgm:pt modelId="{2A2AC7DD-4552-5449-9300-F61EFA1BADED}" type="pres">
      <dgm:prSet presAssocID="{3B023DC8-C356-3E41-B859-6207B344656E}" presName="FiveNodes_1_text" presStyleLbl="node1" presStyleIdx="4" presStyleCnt="5">
        <dgm:presLayoutVars>
          <dgm:bulletEnabled val="1"/>
        </dgm:presLayoutVars>
      </dgm:prSet>
      <dgm:spPr/>
    </dgm:pt>
    <dgm:pt modelId="{4B5AD461-0248-B946-A280-6341B643F695}" type="pres">
      <dgm:prSet presAssocID="{3B023DC8-C356-3E41-B859-6207B344656E}" presName="FiveNodes_2_text" presStyleLbl="node1" presStyleIdx="4" presStyleCnt="5">
        <dgm:presLayoutVars>
          <dgm:bulletEnabled val="1"/>
        </dgm:presLayoutVars>
      </dgm:prSet>
      <dgm:spPr/>
    </dgm:pt>
    <dgm:pt modelId="{ED3F4613-34AE-3C4B-892B-0A3F2679545C}" type="pres">
      <dgm:prSet presAssocID="{3B023DC8-C356-3E41-B859-6207B344656E}" presName="FiveNodes_3_text" presStyleLbl="node1" presStyleIdx="4" presStyleCnt="5">
        <dgm:presLayoutVars>
          <dgm:bulletEnabled val="1"/>
        </dgm:presLayoutVars>
      </dgm:prSet>
      <dgm:spPr/>
    </dgm:pt>
    <dgm:pt modelId="{50BB29E2-6029-8E40-8C56-07DFF70A1A9C}" type="pres">
      <dgm:prSet presAssocID="{3B023DC8-C356-3E41-B859-6207B344656E}" presName="FiveNodes_4_text" presStyleLbl="node1" presStyleIdx="4" presStyleCnt="5">
        <dgm:presLayoutVars>
          <dgm:bulletEnabled val="1"/>
        </dgm:presLayoutVars>
      </dgm:prSet>
      <dgm:spPr/>
    </dgm:pt>
    <dgm:pt modelId="{4E13F4D6-232E-E041-9E80-536785BDD769}" type="pres">
      <dgm:prSet presAssocID="{3B023DC8-C356-3E41-B859-6207B344656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2974A07-DB04-1D43-A5F7-38CA01FA8B79}" srcId="{3B023DC8-C356-3E41-B859-6207B344656E}" destId="{2FC3289F-9DF9-944A-ACCC-07E60CBA4EEC}" srcOrd="2" destOrd="0" parTransId="{5E17EAE4-1C56-9C4E-9CD8-A3E898D456CA}" sibTransId="{603A9894-9782-024F-9473-B1D02BEA79EF}"/>
    <dgm:cxn modelId="{374F9D08-56EC-EF40-9C0E-F7B9A3F2484C}" type="presOf" srcId="{30D6ABC0-6677-A94C-AF00-70A20A4F9C54}" destId="{4E13F4D6-232E-E041-9E80-536785BDD769}" srcOrd="1" destOrd="0" presId="urn:microsoft.com/office/officeart/2005/8/layout/vProcess5"/>
    <dgm:cxn modelId="{F2A6D218-9CE7-104F-BB7C-78C0D7048993}" type="presOf" srcId="{2EA1DD17-EE45-6D45-83E6-D86FB0B3CC57}" destId="{B9A001B0-041C-BA4E-A1CD-E86E009F0EF8}" srcOrd="0" destOrd="0" presId="urn:microsoft.com/office/officeart/2005/8/layout/vProcess5"/>
    <dgm:cxn modelId="{728FDF25-2D3C-6A49-BA36-61B87F637647}" type="presOf" srcId="{27DAFDA9-A189-D542-B7D6-6F9B82E47C61}" destId="{A47A78AA-EF06-1747-8D57-8436E6C8328C}" srcOrd="0" destOrd="0" presId="urn:microsoft.com/office/officeart/2005/8/layout/vProcess5"/>
    <dgm:cxn modelId="{B8FD8937-2C82-9549-BD80-9E511B188943}" type="presOf" srcId="{30D6ABC0-6677-A94C-AF00-70A20A4F9C54}" destId="{7AF56AF5-333B-B246-9918-71365088311D}" srcOrd="0" destOrd="0" presId="urn:microsoft.com/office/officeart/2005/8/layout/vProcess5"/>
    <dgm:cxn modelId="{849A893C-AED8-D14B-A7BF-25FD85F946D8}" type="presOf" srcId="{94785209-FD66-D94F-85F0-50E35C75CB23}" destId="{50BB29E2-6029-8E40-8C56-07DFF70A1A9C}" srcOrd="1" destOrd="0" presId="urn:microsoft.com/office/officeart/2005/8/layout/vProcess5"/>
    <dgm:cxn modelId="{A1D69E3C-6F27-B244-9B91-81EA7C761947}" srcId="{3B023DC8-C356-3E41-B859-6207B344656E}" destId="{94785209-FD66-D94F-85F0-50E35C75CB23}" srcOrd="3" destOrd="0" parTransId="{C0233434-53FB-6542-8C79-984B0876A43F}" sibTransId="{32BA8357-BB69-3B40-9FC7-BAE5CE1AC979}"/>
    <dgm:cxn modelId="{C18ECB3C-A73F-0A4F-96A8-12C7AFDFD7DA}" type="presOf" srcId="{78638CDB-D728-9D47-8BF9-45011854046E}" destId="{0F03982A-C64D-9C49-BCCB-C1F52EA2604F}" srcOrd="0" destOrd="0" presId="urn:microsoft.com/office/officeart/2005/8/layout/vProcess5"/>
    <dgm:cxn modelId="{57542258-7AEF-BE40-91CE-3817C34A2759}" type="presOf" srcId="{603A9894-9782-024F-9473-B1D02BEA79EF}" destId="{B4BAEC2E-F21C-B343-BF6B-D98497D111B7}" srcOrd="0" destOrd="0" presId="urn:microsoft.com/office/officeart/2005/8/layout/vProcess5"/>
    <dgm:cxn modelId="{AEE7385B-156B-384E-AFA6-B73FEE352CE3}" srcId="{3B023DC8-C356-3E41-B859-6207B344656E}" destId="{2EA1DD17-EE45-6D45-83E6-D86FB0B3CC57}" srcOrd="1" destOrd="0" parTransId="{D64C4995-2F52-B94F-8DF6-39D08D97A801}" sibTransId="{D2FA3F0D-E415-BD4E-B24D-2E1F1C8B4D60}"/>
    <dgm:cxn modelId="{95A43460-0273-6F49-9542-31A1973A9FD8}" type="presOf" srcId="{27DAFDA9-A189-D542-B7D6-6F9B82E47C61}" destId="{2A2AC7DD-4552-5449-9300-F61EFA1BADED}" srcOrd="1" destOrd="0" presId="urn:microsoft.com/office/officeart/2005/8/layout/vProcess5"/>
    <dgm:cxn modelId="{BA2ED568-C08F-344D-8078-5C35FA2BA56A}" type="presOf" srcId="{D2FA3F0D-E415-BD4E-B24D-2E1F1C8B4D60}" destId="{18E2A812-A17E-6742-A48A-DA387DE84F8F}" srcOrd="0" destOrd="0" presId="urn:microsoft.com/office/officeart/2005/8/layout/vProcess5"/>
    <dgm:cxn modelId="{9A6D5B8A-4580-BA48-AB58-0ED389B6E911}" srcId="{3B023DC8-C356-3E41-B859-6207B344656E}" destId="{27DAFDA9-A189-D542-B7D6-6F9B82E47C61}" srcOrd="0" destOrd="0" parTransId="{FCD12AAE-2517-DE4C-B9B3-18C27D9EC5C3}" sibTransId="{78638CDB-D728-9D47-8BF9-45011854046E}"/>
    <dgm:cxn modelId="{0E85D89C-20FD-C24D-BFA4-9979DE71350A}" type="presOf" srcId="{2FC3289F-9DF9-944A-ACCC-07E60CBA4EEC}" destId="{ED3F4613-34AE-3C4B-892B-0A3F2679545C}" srcOrd="1" destOrd="0" presId="urn:microsoft.com/office/officeart/2005/8/layout/vProcess5"/>
    <dgm:cxn modelId="{1C0FA8C8-BCF9-8540-A306-9FD4AE1AE8ED}" srcId="{3B023DC8-C356-3E41-B859-6207B344656E}" destId="{30D6ABC0-6677-A94C-AF00-70A20A4F9C54}" srcOrd="4" destOrd="0" parTransId="{A145787E-63DC-B74C-B90B-2859FB849B4D}" sibTransId="{04E85706-786E-4643-A241-EA370B50A668}"/>
    <dgm:cxn modelId="{6F70C2E7-2466-DF45-A1BA-6761B92729F8}" type="presOf" srcId="{2FC3289F-9DF9-944A-ACCC-07E60CBA4EEC}" destId="{DD66BA51-8C39-F741-914B-B0832141B952}" srcOrd="0" destOrd="0" presId="urn:microsoft.com/office/officeart/2005/8/layout/vProcess5"/>
    <dgm:cxn modelId="{E74D73E9-6084-E34C-B41A-F80DE8F8BDC6}" type="presOf" srcId="{3B023DC8-C356-3E41-B859-6207B344656E}" destId="{B1972257-ED1E-C24C-82BD-50D338E00023}" srcOrd="0" destOrd="0" presId="urn:microsoft.com/office/officeart/2005/8/layout/vProcess5"/>
    <dgm:cxn modelId="{8B1A5FF3-21D6-3048-B33C-708685DF11F2}" type="presOf" srcId="{94785209-FD66-D94F-85F0-50E35C75CB23}" destId="{D79549EE-4138-7549-9980-DF2ABCEB80CC}" srcOrd="0" destOrd="0" presId="urn:microsoft.com/office/officeart/2005/8/layout/vProcess5"/>
    <dgm:cxn modelId="{E8E48AF3-47FB-194B-A34A-B0E78F6F3C75}" type="presOf" srcId="{2EA1DD17-EE45-6D45-83E6-D86FB0B3CC57}" destId="{4B5AD461-0248-B946-A280-6341B643F695}" srcOrd="1" destOrd="0" presId="urn:microsoft.com/office/officeart/2005/8/layout/vProcess5"/>
    <dgm:cxn modelId="{DF731BFB-2B29-0D4D-9A76-16E05EDB820B}" type="presOf" srcId="{32BA8357-BB69-3B40-9FC7-BAE5CE1AC979}" destId="{D2DB207B-AF61-3940-8CBC-6FE9ACC1A9DB}" srcOrd="0" destOrd="0" presId="urn:microsoft.com/office/officeart/2005/8/layout/vProcess5"/>
    <dgm:cxn modelId="{61B4BF68-4504-B84E-A02F-30C91297BB7E}" type="presParOf" srcId="{B1972257-ED1E-C24C-82BD-50D338E00023}" destId="{60FAC573-F432-2C4A-AC4B-C80F541152DF}" srcOrd="0" destOrd="0" presId="urn:microsoft.com/office/officeart/2005/8/layout/vProcess5"/>
    <dgm:cxn modelId="{A77C77E0-A609-214A-AFF8-65469667A6AD}" type="presParOf" srcId="{B1972257-ED1E-C24C-82BD-50D338E00023}" destId="{A47A78AA-EF06-1747-8D57-8436E6C8328C}" srcOrd="1" destOrd="0" presId="urn:microsoft.com/office/officeart/2005/8/layout/vProcess5"/>
    <dgm:cxn modelId="{32433C0B-EB72-AB43-AA42-07EB07DB2E39}" type="presParOf" srcId="{B1972257-ED1E-C24C-82BD-50D338E00023}" destId="{B9A001B0-041C-BA4E-A1CD-E86E009F0EF8}" srcOrd="2" destOrd="0" presId="urn:microsoft.com/office/officeart/2005/8/layout/vProcess5"/>
    <dgm:cxn modelId="{0C37CB1D-2A83-B346-BC6F-2DE32920C9CD}" type="presParOf" srcId="{B1972257-ED1E-C24C-82BD-50D338E00023}" destId="{DD66BA51-8C39-F741-914B-B0832141B952}" srcOrd="3" destOrd="0" presId="urn:microsoft.com/office/officeart/2005/8/layout/vProcess5"/>
    <dgm:cxn modelId="{437DE03F-5160-E545-8EFE-62A73AA363BE}" type="presParOf" srcId="{B1972257-ED1E-C24C-82BD-50D338E00023}" destId="{D79549EE-4138-7549-9980-DF2ABCEB80CC}" srcOrd="4" destOrd="0" presId="urn:microsoft.com/office/officeart/2005/8/layout/vProcess5"/>
    <dgm:cxn modelId="{E46C08E3-F3F5-5F44-893A-AA1FD377FABD}" type="presParOf" srcId="{B1972257-ED1E-C24C-82BD-50D338E00023}" destId="{7AF56AF5-333B-B246-9918-71365088311D}" srcOrd="5" destOrd="0" presId="urn:microsoft.com/office/officeart/2005/8/layout/vProcess5"/>
    <dgm:cxn modelId="{D37D746C-46D8-A14F-A699-EB4739981302}" type="presParOf" srcId="{B1972257-ED1E-C24C-82BD-50D338E00023}" destId="{0F03982A-C64D-9C49-BCCB-C1F52EA2604F}" srcOrd="6" destOrd="0" presId="urn:microsoft.com/office/officeart/2005/8/layout/vProcess5"/>
    <dgm:cxn modelId="{DD92C700-7516-C64F-901E-BE302A6F4AE2}" type="presParOf" srcId="{B1972257-ED1E-C24C-82BD-50D338E00023}" destId="{18E2A812-A17E-6742-A48A-DA387DE84F8F}" srcOrd="7" destOrd="0" presId="urn:microsoft.com/office/officeart/2005/8/layout/vProcess5"/>
    <dgm:cxn modelId="{BD507CC1-2974-BC4E-B941-3D50A3AFC14B}" type="presParOf" srcId="{B1972257-ED1E-C24C-82BD-50D338E00023}" destId="{B4BAEC2E-F21C-B343-BF6B-D98497D111B7}" srcOrd="8" destOrd="0" presId="urn:microsoft.com/office/officeart/2005/8/layout/vProcess5"/>
    <dgm:cxn modelId="{6BB4C702-AD1C-BC45-A4A7-14600E35CA99}" type="presParOf" srcId="{B1972257-ED1E-C24C-82BD-50D338E00023}" destId="{D2DB207B-AF61-3940-8CBC-6FE9ACC1A9DB}" srcOrd="9" destOrd="0" presId="urn:microsoft.com/office/officeart/2005/8/layout/vProcess5"/>
    <dgm:cxn modelId="{AC1E24D4-7E5A-3D44-A9E4-345BE83EFAE3}" type="presParOf" srcId="{B1972257-ED1E-C24C-82BD-50D338E00023}" destId="{2A2AC7DD-4552-5449-9300-F61EFA1BADED}" srcOrd="10" destOrd="0" presId="urn:microsoft.com/office/officeart/2005/8/layout/vProcess5"/>
    <dgm:cxn modelId="{BBBC1D13-A29B-8A44-9A42-AE0C95D0E477}" type="presParOf" srcId="{B1972257-ED1E-C24C-82BD-50D338E00023}" destId="{4B5AD461-0248-B946-A280-6341B643F695}" srcOrd="11" destOrd="0" presId="urn:microsoft.com/office/officeart/2005/8/layout/vProcess5"/>
    <dgm:cxn modelId="{C2B2B6BC-AE4E-A24B-8401-9D6374D7C9DE}" type="presParOf" srcId="{B1972257-ED1E-C24C-82BD-50D338E00023}" destId="{ED3F4613-34AE-3C4B-892B-0A3F2679545C}" srcOrd="12" destOrd="0" presId="urn:microsoft.com/office/officeart/2005/8/layout/vProcess5"/>
    <dgm:cxn modelId="{6433D7AB-B0B7-C44B-8EF7-D11C8546EAE0}" type="presParOf" srcId="{B1972257-ED1E-C24C-82BD-50D338E00023}" destId="{50BB29E2-6029-8E40-8C56-07DFF70A1A9C}" srcOrd="13" destOrd="0" presId="urn:microsoft.com/office/officeart/2005/8/layout/vProcess5"/>
    <dgm:cxn modelId="{45F2A15D-ECE4-F04C-8054-179D40245068}" type="presParOf" srcId="{B1972257-ED1E-C24C-82BD-50D338E00023}" destId="{4E13F4D6-232E-E041-9E80-536785BDD76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023DC8-C356-3E41-B859-6207B344656E}" type="doc">
      <dgm:prSet loTypeId="urn:microsoft.com/office/officeart/2005/8/layout/vProcess5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CE14A36-5095-4546-8527-6093F1ED308E}">
      <dgm:prSet phldrT="[Text]"/>
      <dgm:spPr/>
      <dgm:t>
        <a:bodyPr/>
        <a:lstStyle/>
        <a:p>
          <a:r>
            <a:rPr lang="en-US" dirty="0"/>
            <a:t>Automated, standardized, modularized data acquisition</a:t>
          </a:r>
        </a:p>
      </dgm:t>
    </dgm:pt>
    <dgm:pt modelId="{58601E71-ED8E-2949-BFD6-E0EAAEE98780}" type="parTrans" cxnId="{1BA3D05C-C1EB-9540-B06B-50364680BA2F}">
      <dgm:prSet/>
      <dgm:spPr/>
      <dgm:t>
        <a:bodyPr/>
        <a:lstStyle/>
        <a:p>
          <a:endParaRPr lang="en-US"/>
        </a:p>
      </dgm:t>
    </dgm:pt>
    <dgm:pt modelId="{0F73F59C-1841-ED4F-9B71-06F01F5135AE}" type="sibTrans" cxnId="{1BA3D05C-C1EB-9540-B06B-50364680BA2F}">
      <dgm:prSet/>
      <dgm:spPr/>
      <dgm:t>
        <a:bodyPr/>
        <a:lstStyle/>
        <a:p>
          <a:endParaRPr lang="en-US"/>
        </a:p>
      </dgm:t>
    </dgm:pt>
    <dgm:pt modelId="{6560D6B7-B1DB-3A4B-AF17-9E1A2D6363BC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Instrument-agnostic, self-describing, model in HPC-friendly file format</a:t>
          </a:r>
        </a:p>
      </dgm:t>
    </dgm:pt>
    <dgm:pt modelId="{2ED19F51-E7A9-F349-BEA1-608AFF7174B9}" type="parTrans" cxnId="{D59BE215-6168-874E-B16F-150D8B832383}">
      <dgm:prSet/>
      <dgm:spPr/>
      <dgm:t>
        <a:bodyPr/>
        <a:lstStyle/>
        <a:p>
          <a:endParaRPr lang="en-US"/>
        </a:p>
      </dgm:t>
    </dgm:pt>
    <dgm:pt modelId="{6BE2CD4F-5ACC-DF47-9E2B-E10C9B1A402E}" type="sibTrans" cxnId="{D59BE215-6168-874E-B16F-150D8B832383}">
      <dgm:prSet/>
      <dgm:spPr/>
      <dgm:t>
        <a:bodyPr/>
        <a:lstStyle/>
        <a:p>
          <a:endParaRPr lang="en-US"/>
        </a:p>
      </dgm:t>
    </dgm:pt>
    <dgm:pt modelId="{39001094-8F7E-5542-9C22-C11AAE8A80EB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Centralized repository for data processing, analysis</a:t>
          </a:r>
        </a:p>
      </dgm:t>
    </dgm:pt>
    <dgm:pt modelId="{58C2531B-682B-E346-BF11-EC2709AE4544}" type="parTrans" cxnId="{73C7D8D4-3FEF-FB4B-96DF-0EA8F1D0E08D}">
      <dgm:prSet/>
      <dgm:spPr/>
      <dgm:t>
        <a:bodyPr/>
        <a:lstStyle/>
        <a:p>
          <a:endParaRPr lang="en-US"/>
        </a:p>
      </dgm:t>
    </dgm:pt>
    <dgm:pt modelId="{9C2F867F-8AEC-1B45-91AA-B39782B3CA82}" type="sibTrans" cxnId="{73C7D8D4-3FEF-FB4B-96DF-0EA8F1D0E08D}">
      <dgm:prSet/>
      <dgm:spPr/>
      <dgm:t>
        <a:bodyPr/>
        <a:lstStyle/>
        <a:p>
          <a:endParaRPr lang="en-US"/>
        </a:p>
      </dgm:t>
    </dgm:pt>
    <dgm:pt modelId="{30D6ABC0-6677-A94C-AF00-70A20A4F9C54}">
      <dgm:prSet phldrT="[Text]"/>
      <dgm:spPr/>
      <dgm:t>
        <a:bodyPr/>
        <a:lstStyle/>
        <a:p>
          <a:r>
            <a:rPr lang="en-US" dirty="0"/>
            <a:t>Interactive visualization + analysis + storage on supercomputers</a:t>
          </a:r>
        </a:p>
      </dgm:t>
    </dgm:pt>
    <dgm:pt modelId="{A145787E-63DC-B74C-B90B-2859FB849B4D}" type="parTrans" cxnId="{1C0FA8C8-BCF9-8540-A306-9FD4AE1AE8ED}">
      <dgm:prSet/>
      <dgm:spPr/>
      <dgm:t>
        <a:bodyPr/>
        <a:lstStyle/>
        <a:p>
          <a:endParaRPr lang="en-US"/>
        </a:p>
      </dgm:t>
    </dgm:pt>
    <dgm:pt modelId="{04E85706-786E-4643-A241-EA370B50A668}" type="sibTrans" cxnId="{1C0FA8C8-BCF9-8540-A306-9FD4AE1AE8ED}">
      <dgm:prSet/>
      <dgm:spPr/>
      <dgm:t>
        <a:bodyPr/>
        <a:lstStyle/>
        <a:p>
          <a:endParaRPr lang="en-US"/>
        </a:p>
      </dgm:t>
    </dgm:pt>
    <dgm:pt modelId="{27DAFDA9-A189-D542-B7D6-6F9B82E47C61}">
      <dgm:prSet phldrT="[Text]"/>
      <dgm:spPr/>
      <dgm:t>
        <a:bodyPr/>
        <a:lstStyle/>
        <a:p>
          <a:r>
            <a:rPr lang="en-US" dirty="0"/>
            <a:t>Instrument Tier</a:t>
          </a:r>
        </a:p>
      </dgm:t>
    </dgm:pt>
    <dgm:pt modelId="{FCD12AAE-2517-DE4C-B9B3-18C27D9EC5C3}" type="parTrans" cxnId="{9A6D5B8A-4580-BA48-AB58-0ED389B6E911}">
      <dgm:prSet/>
      <dgm:spPr/>
      <dgm:t>
        <a:bodyPr/>
        <a:lstStyle/>
        <a:p>
          <a:endParaRPr lang="en-US"/>
        </a:p>
      </dgm:t>
    </dgm:pt>
    <dgm:pt modelId="{78638CDB-D728-9D47-8BF9-45011854046E}" type="sibTrans" cxnId="{9A6D5B8A-4580-BA48-AB58-0ED389B6E911}">
      <dgm:prSet/>
      <dgm:spPr/>
      <dgm:t>
        <a:bodyPr/>
        <a:lstStyle/>
        <a:p>
          <a:endParaRPr lang="en-US"/>
        </a:p>
      </dgm:t>
    </dgm:pt>
    <dgm:pt modelId="{B1972257-ED1E-C24C-82BD-50D338E00023}" type="pres">
      <dgm:prSet presAssocID="{3B023DC8-C356-3E41-B859-6207B344656E}" presName="outerComposite" presStyleCnt="0">
        <dgm:presLayoutVars>
          <dgm:chMax val="5"/>
          <dgm:dir/>
          <dgm:resizeHandles val="exact"/>
        </dgm:presLayoutVars>
      </dgm:prSet>
      <dgm:spPr/>
    </dgm:pt>
    <dgm:pt modelId="{60FAC573-F432-2C4A-AC4B-C80F541152DF}" type="pres">
      <dgm:prSet presAssocID="{3B023DC8-C356-3E41-B859-6207B344656E}" presName="dummyMaxCanvas" presStyleCnt="0">
        <dgm:presLayoutVars/>
      </dgm:prSet>
      <dgm:spPr/>
    </dgm:pt>
    <dgm:pt modelId="{C65BC6D6-A135-834C-B74E-8C8ACA0D3711}" type="pres">
      <dgm:prSet presAssocID="{3B023DC8-C356-3E41-B859-6207B344656E}" presName="FiveNodes_1" presStyleLbl="node1" presStyleIdx="0" presStyleCnt="5" custScaleX="95408" custLinFactNeighborX="2259">
        <dgm:presLayoutVars>
          <dgm:bulletEnabled val="1"/>
        </dgm:presLayoutVars>
      </dgm:prSet>
      <dgm:spPr/>
    </dgm:pt>
    <dgm:pt modelId="{60FBA475-D393-0549-BBED-1C9998166FD4}" type="pres">
      <dgm:prSet presAssocID="{3B023DC8-C356-3E41-B859-6207B344656E}" presName="FiveNodes_2" presStyleLbl="node1" presStyleIdx="1" presStyleCnt="5">
        <dgm:presLayoutVars>
          <dgm:bulletEnabled val="1"/>
        </dgm:presLayoutVars>
      </dgm:prSet>
      <dgm:spPr/>
    </dgm:pt>
    <dgm:pt modelId="{39EAE418-1D93-B54E-9C83-7C1CF88DE571}" type="pres">
      <dgm:prSet presAssocID="{3B023DC8-C356-3E41-B859-6207B344656E}" presName="FiveNodes_3" presStyleLbl="node1" presStyleIdx="2" presStyleCnt="5">
        <dgm:presLayoutVars>
          <dgm:bulletEnabled val="1"/>
        </dgm:presLayoutVars>
      </dgm:prSet>
      <dgm:spPr/>
    </dgm:pt>
    <dgm:pt modelId="{AD5B067F-6669-3A4E-A99D-7FFFDFC5C3B0}" type="pres">
      <dgm:prSet presAssocID="{3B023DC8-C356-3E41-B859-6207B344656E}" presName="FiveNodes_4" presStyleLbl="node1" presStyleIdx="3" presStyleCnt="5">
        <dgm:presLayoutVars>
          <dgm:bulletEnabled val="1"/>
        </dgm:presLayoutVars>
      </dgm:prSet>
      <dgm:spPr/>
    </dgm:pt>
    <dgm:pt modelId="{79489847-BE6F-544D-9158-A13EAA44644A}" type="pres">
      <dgm:prSet presAssocID="{3B023DC8-C356-3E41-B859-6207B344656E}" presName="FiveNodes_5" presStyleLbl="node1" presStyleIdx="4" presStyleCnt="5">
        <dgm:presLayoutVars>
          <dgm:bulletEnabled val="1"/>
        </dgm:presLayoutVars>
      </dgm:prSet>
      <dgm:spPr/>
    </dgm:pt>
    <dgm:pt modelId="{5D8FBAEB-A354-D445-BCE7-9977B86375C1}" type="pres">
      <dgm:prSet presAssocID="{3B023DC8-C356-3E41-B859-6207B344656E}" presName="FiveConn_1-2" presStyleLbl="fgAccFollowNode1" presStyleIdx="0" presStyleCnt="4">
        <dgm:presLayoutVars>
          <dgm:bulletEnabled val="1"/>
        </dgm:presLayoutVars>
      </dgm:prSet>
      <dgm:spPr/>
    </dgm:pt>
    <dgm:pt modelId="{02BD9903-8167-0D44-9D25-FEEBE7B023AF}" type="pres">
      <dgm:prSet presAssocID="{3B023DC8-C356-3E41-B859-6207B344656E}" presName="FiveConn_2-3" presStyleLbl="fgAccFollowNode1" presStyleIdx="1" presStyleCnt="4">
        <dgm:presLayoutVars>
          <dgm:bulletEnabled val="1"/>
        </dgm:presLayoutVars>
      </dgm:prSet>
      <dgm:spPr/>
    </dgm:pt>
    <dgm:pt modelId="{F84DBDFB-8E3A-3E47-9EAD-ABB9A86CE4AF}" type="pres">
      <dgm:prSet presAssocID="{3B023DC8-C356-3E41-B859-6207B344656E}" presName="FiveConn_3-4" presStyleLbl="fgAccFollowNode1" presStyleIdx="2" presStyleCnt="4">
        <dgm:presLayoutVars>
          <dgm:bulletEnabled val="1"/>
        </dgm:presLayoutVars>
      </dgm:prSet>
      <dgm:spPr/>
    </dgm:pt>
    <dgm:pt modelId="{D09F3CFD-6418-ED41-A868-5C4E8A1C961C}" type="pres">
      <dgm:prSet presAssocID="{3B023DC8-C356-3E41-B859-6207B344656E}" presName="FiveConn_4-5" presStyleLbl="fgAccFollowNode1" presStyleIdx="3" presStyleCnt="4">
        <dgm:presLayoutVars>
          <dgm:bulletEnabled val="1"/>
        </dgm:presLayoutVars>
      </dgm:prSet>
      <dgm:spPr/>
    </dgm:pt>
    <dgm:pt modelId="{707AF6AA-8A66-6441-8183-DC047D4B2DB6}" type="pres">
      <dgm:prSet presAssocID="{3B023DC8-C356-3E41-B859-6207B344656E}" presName="FiveNodes_1_text" presStyleLbl="node1" presStyleIdx="4" presStyleCnt="5">
        <dgm:presLayoutVars>
          <dgm:bulletEnabled val="1"/>
        </dgm:presLayoutVars>
      </dgm:prSet>
      <dgm:spPr/>
    </dgm:pt>
    <dgm:pt modelId="{A5AB6385-8F16-0A4A-9F12-D0EED8ED57E2}" type="pres">
      <dgm:prSet presAssocID="{3B023DC8-C356-3E41-B859-6207B344656E}" presName="FiveNodes_2_text" presStyleLbl="node1" presStyleIdx="4" presStyleCnt="5">
        <dgm:presLayoutVars>
          <dgm:bulletEnabled val="1"/>
        </dgm:presLayoutVars>
      </dgm:prSet>
      <dgm:spPr/>
    </dgm:pt>
    <dgm:pt modelId="{8FF47156-12EA-444C-9CFE-C092B45D2433}" type="pres">
      <dgm:prSet presAssocID="{3B023DC8-C356-3E41-B859-6207B344656E}" presName="FiveNodes_3_text" presStyleLbl="node1" presStyleIdx="4" presStyleCnt="5">
        <dgm:presLayoutVars>
          <dgm:bulletEnabled val="1"/>
        </dgm:presLayoutVars>
      </dgm:prSet>
      <dgm:spPr/>
    </dgm:pt>
    <dgm:pt modelId="{432CB1AF-BBC5-6D4C-B603-869B26DCCC44}" type="pres">
      <dgm:prSet presAssocID="{3B023DC8-C356-3E41-B859-6207B344656E}" presName="FiveNodes_4_text" presStyleLbl="node1" presStyleIdx="4" presStyleCnt="5">
        <dgm:presLayoutVars>
          <dgm:bulletEnabled val="1"/>
        </dgm:presLayoutVars>
      </dgm:prSet>
      <dgm:spPr/>
    </dgm:pt>
    <dgm:pt modelId="{E7DB2460-B124-DB45-A2EB-D90F779B099F}" type="pres">
      <dgm:prSet presAssocID="{3B023DC8-C356-3E41-B859-6207B344656E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4B8A602-8659-744B-8A42-3FB796C5DEB0}" type="presOf" srcId="{ACE14A36-5095-4546-8527-6093F1ED308E}" destId="{A5AB6385-8F16-0A4A-9F12-D0EED8ED57E2}" srcOrd="1" destOrd="0" presId="urn:microsoft.com/office/officeart/2005/8/layout/vProcess5"/>
    <dgm:cxn modelId="{C829EB14-FFA8-4745-8C84-D8B1128B425C}" type="presOf" srcId="{27DAFDA9-A189-D542-B7D6-6F9B82E47C61}" destId="{707AF6AA-8A66-6441-8183-DC047D4B2DB6}" srcOrd="1" destOrd="0" presId="urn:microsoft.com/office/officeart/2005/8/layout/vProcess5"/>
    <dgm:cxn modelId="{D59BE215-6168-874E-B16F-150D8B832383}" srcId="{3B023DC8-C356-3E41-B859-6207B344656E}" destId="{6560D6B7-B1DB-3A4B-AF17-9E1A2D6363BC}" srcOrd="2" destOrd="0" parTransId="{2ED19F51-E7A9-F349-BEA1-608AFF7174B9}" sibTransId="{6BE2CD4F-5ACC-DF47-9E2B-E10C9B1A402E}"/>
    <dgm:cxn modelId="{31C84C17-1A1E-A047-9BA8-E21CABF937E0}" type="presOf" srcId="{0F73F59C-1841-ED4F-9B71-06F01F5135AE}" destId="{02BD9903-8167-0D44-9D25-FEEBE7B023AF}" srcOrd="0" destOrd="0" presId="urn:microsoft.com/office/officeart/2005/8/layout/vProcess5"/>
    <dgm:cxn modelId="{874C6C37-5A66-E74B-BEB9-51B250E1D6D6}" type="presOf" srcId="{39001094-8F7E-5542-9C22-C11AAE8A80EB}" destId="{AD5B067F-6669-3A4E-A99D-7FFFDFC5C3B0}" srcOrd="0" destOrd="0" presId="urn:microsoft.com/office/officeart/2005/8/layout/vProcess5"/>
    <dgm:cxn modelId="{972D5045-7F4A-B945-8586-C0D7094234E3}" type="presOf" srcId="{39001094-8F7E-5542-9C22-C11AAE8A80EB}" destId="{432CB1AF-BBC5-6D4C-B603-869B26DCCC44}" srcOrd="1" destOrd="0" presId="urn:microsoft.com/office/officeart/2005/8/layout/vProcess5"/>
    <dgm:cxn modelId="{1BA3D05C-C1EB-9540-B06B-50364680BA2F}" srcId="{3B023DC8-C356-3E41-B859-6207B344656E}" destId="{ACE14A36-5095-4546-8527-6093F1ED308E}" srcOrd="1" destOrd="0" parTransId="{58601E71-ED8E-2949-BFD6-E0EAAEE98780}" sibTransId="{0F73F59C-1841-ED4F-9B71-06F01F5135AE}"/>
    <dgm:cxn modelId="{83882965-C3C8-7A4F-AFB6-FB49F5F7D5AB}" type="presOf" srcId="{30D6ABC0-6677-A94C-AF00-70A20A4F9C54}" destId="{E7DB2460-B124-DB45-A2EB-D90F779B099F}" srcOrd="1" destOrd="0" presId="urn:microsoft.com/office/officeart/2005/8/layout/vProcess5"/>
    <dgm:cxn modelId="{69D9D382-95AB-1047-B649-6EA266A3D5BC}" type="presOf" srcId="{78638CDB-D728-9D47-8BF9-45011854046E}" destId="{5D8FBAEB-A354-D445-BCE7-9977B86375C1}" srcOrd="0" destOrd="0" presId="urn:microsoft.com/office/officeart/2005/8/layout/vProcess5"/>
    <dgm:cxn modelId="{4214A989-703D-5040-92EF-36D95FF9B56A}" type="presOf" srcId="{6560D6B7-B1DB-3A4B-AF17-9E1A2D6363BC}" destId="{8FF47156-12EA-444C-9CFE-C092B45D2433}" srcOrd="1" destOrd="0" presId="urn:microsoft.com/office/officeart/2005/8/layout/vProcess5"/>
    <dgm:cxn modelId="{9A6D5B8A-4580-BA48-AB58-0ED389B6E911}" srcId="{3B023DC8-C356-3E41-B859-6207B344656E}" destId="{27DAFDA9-A189-D542-B7D6-6F9B82E47C61}" srcOrd="0" destOrd="0" parTransId="{FCD12AAE-2517-DE4C-B9B3-18C27D9EC5C3}" sibTransId="{78638CDB-D728-9D47-8BF9-45011854046E}"/>
    <dgm:cxn modelId="{1B2FFCAB-581B-CE41-A197-9A835D6DF377}" type="presOf" srcId="{ACE14A36-5095-4546-8527-6093F1ED308E}" destId="{60FBA475-D393-0549-BBED-1C9998166FD4}" srcOrd="0" destOrd="0" presId="urn:microsoft.com/office/officeart/2005/8/layout/vProcess5"/>
    <dgm:cxn modelId="{117366B1-C008-3B44-A91D-7BE848A67146}" type="presOf" srcId="{27DAFDA9-A189-D542-B7D6-6F9B82E47C61}" destId="{C65BC6D6-A135-834C-B74E-8C8ACA0D3711}" srcOrd="0" destOrd="0" presId="urn:microsoft.com/office/officeart/2005/8/layout/vProcess5"/>
    <dgm:cxn modelId="{E5ED27BA-A87D-ED4D-A1B0-8C9DD61419A4}" type="presOf" srcId="{6BE2CD4F-5ACC-DF47-9E2B-E10C9B1A402E}" destId="{F84DBDFB-8E3A-3E47-9EAD-ABB9A86CE4AF}" srcOrd="0" destOrd="0" presId="urn:microsoft.com/office/officeart/2005/8/layout/vProcess5"/>
    <dgm:cxn modelId="{1C0FA8C8-BCF9-8540-A306-9FD4AE1AE8ED}" srcId="{3B023DC8-C356-3E41-B859-6207B344656E}" destId="{30D6ABC0-6677-A94C-AF00-70A20A4F9C54}" srcOrd="4" destOrd="0" parTransId="{A145787E-63DC-B74C-B90B-2859FB849B4D}" sibTransId="{04E85706-786E-4643-A241-EA370B50A668}"/>
    <dgm:cxn modelId="{BC284ACC-7C13-6543-A494-D7F638C938B6}" type="presOf" srcId="{9C2F867F-8AEC-1B45-91AA-B39782B3CA82}" destId="{D09F3CFD-6418-ED41-A868-5C4E8A1C961C}" srcOrd="0" destOrd="0" presId="urn:microsoft.com/office/officeart/2005/8/layout/vProcess5"/>
    <dgm:cxn modelId="{6EBCC6D0-31B8-EF4D-9E2F-32FF41346A35}" type="presOf" srcId="{30D6ABC0-6677-A94C-AF00-70A20A4F9C54}" destId="{79489847-BE6F-544D-9158-A13EAA44644A}" srcOrd="0" destOrd="0" presId="urn:microsoft.com/office/officeart/2005/8/layout/vProcess5"/>
    <dgm:cxn modelId="{73C7D8D4-3FEF-FB4B-96DF-0EA8F1D0E08D}" srcId="{3B023DC8-C356-3E41-B859-6207B344656E}" destId="{39001094-8F7E-5542-9C22-C11AAE8A80EB}" srcOrd="3" destOrd="0" parTransId="{58C2531B-682B-E346-BF11-EC2709AE4544}" sibTransId="{9C2F867F-8AEC-1B45-91AA-B39782B3CA82}"/>
    <dgm:cxn modelId="{E74D73E9-6084-E34C-B41A-F80DE8F8BDC6}" type="presOf" srcId="{3B023DC8-C356-3E41-B859-6207B344656E}" destId="{B1972257-ED1E-C24C-82BD-50D338E00023}" srcOrd="0" destOrd="0" presId="urn:microsoft.com/office/officeart/2005/8/layout/vProcess5"/>
    <dgm:cxn modelId="{87994DF2-AEDC-AA48-80A9-5A0B6C76C2EB}" type="presOf" srcId="{6560D6B7-B1DB-3A4B-AF17-9E1A2D6363BC}" destId="{39EAE418-1D93-B54E-9C83-7C1CF88DE571}" srcOrd="0" destOrd="0" presId="urn:microsoft.com/office/officeart/2005/8/layout/vProcess5"/>
    <dgm:cxn modelId="{61B4BF68-4504-B84E-A02F-30C91297BB7E}" type="presParOf" srcId="{B1972257-ED1E-C24C-82BD-50D338E00023}" destId="{60FAC573-F432-2C4A-AC4B-C80F541152DF}" srcOrd="0" destOrd="0" presId="urn:microsoft.com/office/officeart/2005/8/layout/vProcess5"/>
    <dgm:cxn modelId="{3BD3271C-C9C7-2647-95E3-BBC217623CA0}" type="presParOf" srcId="{B1972257-ED1E-C24C-82BD-50D338E00023}" destId="{C65BC6D6-A135-834C-B74E-8C8ACA0D3711}" srcOrd="1" destOrd="0" presId="urn:microsoft.com/office/officeart/2005/8/layout/vProcess5"/>
    <dgm:cxn modelId="{90D44309-0A39-CE49-91CE-7FA4FFA37D9A}" type="presParOf" srcId="{B1972257-ED1E-C24C-82BD-50D338E00023}" destId="{60FBA475-D393-0549-BBED-1C9998166FD4}" srcOrd="2" destOrd="0" presId="urn:microsoft.com/office/officeart/2005/8/layout/vProcess5"/>
    <dgm:cxn modelId="{7D4D4B76-5C2B-5D47-91BC-66F9724A29A4}" type="presParOf" srcId="{B1972257-ED1E-C24C-82BD-50D338E00023}" destId="{39EAE418-1D93-B54E-9C83-7C1CF88DE571}" srcOrd="3" destOrd="0" presId="urn:microsoft.com/office/officeart/2005/8/layout/vProcess5"/>
    <dgm:cxn modelId="{7F099B16-9550-1241-9767-5FFA98A23B43}" type="presParOf" srcId="{B1972257-ED1E-C24C-82BD-50D338E00023}" destId="{AD5B067F-6669-3A4E-A99D-7FFFDFC5C3B0}" srcOrd="4" destOrd="0" presId="urn:microsoft.com/office/officeart/2005/8/layout/vProcess5"/>
    <dgm:cxn modelId="{E2DC25E3-BF62-1F43-B368-FCC323A90442}" type="presParOf" srcId="{B1972257-ED1E-C24C-82BD-50D338E00023}" destId="{79489847-BE6F-544D-9158-A13EAA44644A}" srcOrd="5" destOrd="0" presId="urn:microsoft.com/office/officeart/2005/8/layout/vProcess5"/>
    <dgm:cxn modelId="{8FB9CF0E-D525-6242-AE55-843B140BBD98}" type="presParOf" srcId="{B1972257-ED1E-C24C-82BD-50D338E00023}" destId="{5D8FBAEB-A354-D445-BCE7-9977B86375C1}" srcOrd="6" destOrd="0" presId="urn:microsoft.com/office/officeart/2005/8/layout/vProcess5"/>
    <dgm:cxn modelId="{88A50D65-01D1-C84E-8956-FFFC63EAA237}" type="presParOf" srcId="{B1972257-ED1E-C24C-82BD-50D338E00023}" destId="{02BD9903-8167-0D44-9D25-FEEBE7B023AF}" srcOrd="7" destOrd="0" presId="urn:microsoft.com/office/officeart/2005/8/layout/vProcess5"/>
    <dgm:cxn modelId="{BB1C2CB7-4166-7940-AE68-4651EFC05869}" type="presParOf" srcId="{B1972257-ED1E-C24C-82BD-50D338E00023}" destId="{F84DBDFB-8E3A-3E47-9EAD-ABB9A86CE4AF}" srcOrd="8" destOrd="0" presId="urn:microsoft.com/office/officeart/2005/8/layout/vProcess5"/>
    <dgm:cxn modelId="{D691BEA6-2F7D-E949-9633-81A5B3A50C81}" type="presParOf" srcId="{B1972257-ED1E-C24C-82BD-50D338E00023}" destId="{D09F3CFD-6418-ED41-A868-5C4E8A1C961C}" srcOrd="9" destOrd="0" presId="urn:microsoft.com/office/officeart/2005/8/layout/vProcess5"/>
    <dgm:cxn modelId="{50FF5D1A-935A-E949-A268-065C03AB5DFF}" type="presParOf" srcId="{B1972257-ED1E-C24C-82BD-50D338E00023}" destId="{707AF6AA-8A66-6441-8183-DC047D4B2DB6}" srcOrd="10" destOrd="0" presId="urn:microsoft.com/office/officeart/2005/8/layout/vProcess5"/>
    <dgm:cxn modelId="{6796F4A0-DA11-4D44-9774-97C34C8E81C2}" type="presParOf" srcId="{B1972257-ED1E-C24C-82BD-50D338E00023}" destId="{A5AB6385-8F16-0A4A-9F12-D0EED8ED57E2}" srcOrd="11" destOrd="0" presId="urn:microsoft.com/office/officeart/2005/8/layout/vProcess5"/>
    <dgm:cxn modelId="{5C94D257-2ED2-474D-82BF-86C9A3F7A75A}" type="presParOf" srcId="{B1972257-ED1E-C24C-82BD-50D338E00023}" destId="{8FF47156-12EA-444C-9CFE-C092B45D2433}" srcOrd="12" destOrd="0" presId="urn:microsoft.com/office/officeart/2005/8/layout/vProcess5"/>
    <dgm:cxn modelId="{40707303-3967-9C42-B094-1ABF3D6E1D93}" type="presParOf" srcId="{B1972257-ED1E-C24C-82BD-50D338E00023}" destId="{432CB1AF-BBC5-6D4C-B603-869B26DCCC44}" srcOrd="13" destOrd="0" presId="urn:microsoft.com/office/officeart/2005/8/layout/vProcess5"/>
    <dgm:cxn modelId="{CF37FD12-18D8-1047-B473-83135E66D37D}" type="presParOf" srcId="{B1972257-ED1E-C24C-82BD-50D338E00023}" destId="{E7DB2460-B124-DB45-A2EB-D90F779B099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A78AA-EF06-1747-8D57-8436E6C8328C}">
      <dsp:nvSpPr>
        <dsp:cNvPr id="0" name=""/>
        <dsp:cNvSpPr/>
      </dsp:nvSpPr>
      <dsp:spPr>
        <a:xfrm>
          <a:off x="262593" y="0"/>
          <a:ext cx="5372951" cy="8687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Instrument Tier</a:t>
          </a:r>
        </a:p>
      </dsp:txBody>
      <dsp:txXfrm>
        <a:off x="288039" y="25446"/>
        <a:ext cx="4373928" cy="817884"/>
      </dsp:txXfrm>
    </dsp:sp>
    <dsp:sp modelId="{B9A001B0-041C-BA4E-A1CD-E86E009F0EF8}">
      <dsp:nvSpPr>
        <dsp:cNvPr id="0" name=""/>
        <dsp:cNvSpPr/>
      </dsp:nvSpPr>
      <dsp:spPr>
        <a:xfrm>
          <a:off x="418197" y="989439"/>
          <a:ext cx="5600207" cy="868776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443643" y="1014885"/>
        <a:ext cx="4566413" cy="817884"/>
      </dsp:txXfrm>
    </dsp:sp>
    <dsp:sp modelId="{DD66BA51-8C39-F741-914B-B0832141B952}">
      <dsp:nvSpPr>
        <dsp:cNvPr id="0" name=""/>
        <dsp:cNvSpPr/>
      </dsp:nvSpPr>
      <dsp:spPr>
        <a:xfrm>
          <a:off x="836394" y="1978879"/>
          <a:ext cx="5600207" cy="868776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861840" y="2004325"/>
        <a:ext cx="4566413" cy="817884"/>
      </dsp:txXfrm>
    </dsp:sp>
    <dsp:sp modelId="{D79549EE-4138-7549-9980-DF2ABCEB80CC}">
      <dsp:nvSpPr>
        <dsp:cNvPr id="0" name=""/>
        <dsp:cNvSpPr/>
      </dsp:nvSpPr>
      <dsp:spPr>
        <a:xfrm>
          <a:off x="1254591" y="2968319"/>
          <a:ext cx="5600207" cy="868776"/>
        </a:xfrm>
        <a:prstGeom prst="roundRect">
          <a:avLst>
            <a:gd name="adj" fmla="val 10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1280037" y="2993765"/>
        <a:ext cx="4566413" cy="817884"/>
      </dsp:txXfrm>
    </dsp:sp>
    <dsp:sp modelId="{7AF56AF5-333B-B246-9918-71365088311D}">
      <dsp:nvSpPr>
        <dsp:cNvPr id="0" name=""/>
        <dsp:cNvSpPr/>
      </dsp:nvSpPr>
      <dsp:spPr>
        <a:xfrm>
          <a:off x="1672789" y="3957758"/>
          <a:ext cx="5600207" cy="8687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Interactive visualization, analysis, storage on supercomputers</a:t>
          </a:r>
        </a:p>
      </dsp:txBody>
      <dsp:txXfrm>
        <a:off x="1698235" y="3983204"/>
        <a:ext cx="4566413" cy="817884"/>
      </dsp:txXfrm>
    </dsp:sp>
    <dsp:sp modelId="{0F03982A-C64D-9C49-BCCB-C1F52EA2604F}">
      <dsp:nvSpPr>
        <dsp:cNvPr id="0" name=""/>
        <dsp:cNvSpPr/>
      </dsp:nvSpPr>
      <dsp:spPr>
        <a:xfrm>
          <a:off x="5035503" y="634689"/>
          <a:ext cx="564704" cy="564704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162561" y="634689"/>
        <a:ext cx="310588" cy="424940"/>
      </dsp:txXfrm>
    </dsp:sp>
    <dsp:sp modelId="{18E2A812-A17E-6742-A48A-DA387DE84F8F}">
      <dsp:nvSpPr>
        <dsp:cNvPr id="0" name=""/>
        <dsp:cNvSpPr/>
      </dsp:nvSpPr>
      <dsp:spPr>
        <a:xfrm>
          <a:off x="5453700" y="1624129"/>
          <a:ext cx="564704" cy="564704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580758" y="1624129"/>
        <a:ext cx="310588" cy="424940"/>
      </dsp:txXfrm>
    </dsp:sp>
    <dsp:sp modelId="{B4BAEC2E-F21C-B343-BF6B-D98497D111B7}">
      <dsp:nvSpPr>
        <dsp:cNvPr id="0" name=""/>
        <dsp:cNvSpPr/>
      </dsp:nvSpPr>
      <dsp:spPr>
        <a:xfrm>
          <a:off x="5871897" y="2599089"/>
          <a:ext cx="564704" cy="564704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998955" y="2599089"/>
        <a:ext cx="310588" cy="424940"/>
      </dsp:txXfrm>
    </dsp:sp>
    <dsp:sp modelId="{D2DB207B-AF61-3940-8CBC-6FE9ACC1A9DB}">
      <dsp:nvSpPr>
        <dsp:cNvPr id="0" name=""/>
        <dsp:cNvSpPr/>
      </dsp:nvSpPr>
      <dsp:spPr>
        <a:xfrm>
          <a:off x="6290095" y="3598181"/>
          <a:ext cx="564704" cy="564704"/>
        </a:xfrm>
        <a:prstGeom prst="downArrow">
          <a:avLst>
            <a:gd name="adj1" fmla="val 55000"/>
            <a:gd name="adj2" fmla="val 45000"/>
          </a:avLst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417153" y="3598181"/>
        <a:ext cx="310588" cy="4249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BC6D6-A135-834C-B74E-8C8ACA0D3711}">
      <dsp:nvSpPr>
        <dsp:cNvPr id="0" name=""/>
        <dsp:cNvSpPr/>
      </dsp:nvSpPr>
      <dsp:spPr>
        <a:xfrm>
          <a:off x="255089" y="0"/>
          <a:ext cx="5343046" cy="8687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Instrument Tier</a:t>
          </a:r>
        </a:p>
      </dsp:txBody>
      <dsp:txXfrm>
        <a:off x="280535" y="25446"/>
        <a:ext cx="4349300" cy="817884"/>
      </dsp:txXfrm>
    </dsp:sp>
    <dsp:sp modelId="{60FBA475-D393-0549-BBED-1C9998166FD4}">
      <dsp:nvSpPr>
        <dsp:cNvPr id="0" name=""/>
        <dsp:cNvSpPr/>
      </dsp:nvSpPr>
      <dsp:spPr>
        <a:xfrm>
          <a:off x="418197" y="989439"/>
          <a:ext cx="5600207" cy="8687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Automated, standardized, modularized data acquisition</a:t>
          </a:r>
        </a:p>
      </dsp:txBody>
      <dsp:txXfrm>
        <a:off x="443643" y="1014885"/>
        <a:ext cx="4566413" cy="817884"/>
      </dsp:txXfrm>
    </dsp:sp>
    <dsp:sp modelId="{39EAE418-1D93-B54E-9C83-7C1CF88DE571}">
      <dsp:nvSpPr>
        <dsp:cNvPr id="0" name=""/>
        <dsp:cNvSpPr/>
      </dsp:nvSpPr>
      <dsp:spPr>
        <a:xfrm>
          <a:off x="836394" y="1978879"/>
          <a:ext cx="5600207" cy="86877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Instrument-agnostic, self-describing, model in HPC-friendly file format</a:t>
          </a:r>
        </a:p>
      </dsp:txBody>
      <dsp:txXfrm>
        <a:off x="861840" y="2004325"/>
        <a:ext cx="4566413" cy="817884"/>
      </dsp:txXfrm>
    </dsp:sp>
    <dsp:sp modelId="{AD5B067F-6669-3A4E-A99D-7FFFDFC5C3B0}">
      <dsp:nvSpPr>
        <dsp:cNvPr id="0" name=""/>
        <dsp:cNvSpPr/>
      </dsp:nvSpPr>
      <dsp:spPr>
        <a:xfrm>
          <a:off x="1254591" y="2968319"/>
          <a:ext cx="5600207" cy="868776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Centralized repository for data processing, analysis</a:t>
          </a:r>
        </a:p>
      </dsp:txBody>
      <dsp:txXfrm>
        <a:off x="1280037" y="2993765"/>
        <a:ext cx="4566413" cy="817884"/>
      </dsp:txXfrm>
    </dsp:sp>
    <dsp:sp modelId="{79489847-BE6F-544D-9158-A13EAA44644A}">
      <dsp:nvSpPr>
        <dsp:cNvPr id="0" name=""/>
        <dsp:cNvSpPr/>
      </dsp:nvSpPr>
      <dsp:spPr>
        <a:xfrm>
          <a:off x="1672789" y="3957758"/>
          <a:ext cx="5600207" cy="8687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Interactive visualization + analysis + storage on supercomputers</a:t>
          </a:r>
        </a:p>
      </dsp:txBody>
      <dsp:txXfrm>
        <a:off x="1698235" y="3983204"/>
        <a:ext cx="4566413" cy="817884"/>
      </dsp:txXfrm>
    </dsp:sp>
    <dsp:sp modelId="{5D8FBAEB-A354-D445-BCE7-9977B86375C1}">
      <dsp:nvSpPr>
        <dsp:cNvPr id="0" name=""/>
        <dsp:cNvSpPr/>
      </dsp:nvSpPr>
      <dsp:spPr>
        <a:xfrm>
          <a:off x="5035503" y="634689"/>
          <a:ext cx="564704" cy="56470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162561" y="634689"/>
        <a:ext cx="310588" cy="424940"/>
      </dsp:txXfrm>
    </dsp:sp>
    <dsp:sp modelId="{02BD9903-8167-0D44-9D25-FEEBE7B023AF}">
      <dsp:nvSpPr>
        <dsp:cNvPr id="0" name=""/>
        <dsp:cNvSpPr/>
      </dsp:nvSpPr>
      <dsp:spPr>
        <a:xfrm>
          <a:off x="5453700" y="1624129"/>
          <a:ext cx="564704" cy="56470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580758" y="1624129"/>
        <a:ext cx="310588" cy="424940"/>
      </dsp:txXfrm>
    </dsp:sp>
    <dsp:sp modelId="{F84DBDFB-8E3A-3E47-9EAD-ABB9A86CE4AF}">
      <dsp:nvSpPr>
        <dsp:cNvPr id="0" name=""/>
        <dsp:cNvSpPr/>
      </dsp:nvSpPr>
      <dsp:spPr>
        <a:xfrm>
          <a:off x="5871897" y="2599089"/>
          <a:ext cx="564704" cy="56470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5998955" y="2599089"/>
        <a:ext cx="310588" cy="424940"/>
      </dsp:txXfrm>
    </dsp:sp>
    <dsp:sp modelId="{D09F3CFD-6418-ED41-A868-5C4E8A1C961C}">
      <dsp:nvSpPr>
        <dsp:cNvPr id="0" name=""/>
        <dsp:cNvSpPr/>
      </dsp:nvSpPr>
      <dsp:spPr>
        <a:xfrm>
          <a:off x="6290095" y="3598181"/>
          <a:ext cx="564704" cy="56470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417153" y="3598181"/>
        <a:ext cx="310588" cy="424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6B6CF-2491-4C1E-A7BC-E5ECEB8ACC29}" type="datetimeFigureOut">
              <a:rPr lang="en-US" smtClean="0"/>
              <a:pPr/>
              <a:t>8/2/18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EA397-3E20-448E-BD1D-2BDE29DC2B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885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9D17377-BDCE-4001-9C41-D38A827554AA}" type="datetimeFigureOut">
              <a:rPr lang="en-US"/>
              <a:pPr>
                <a:defRPr/>
              </a:pPr>
              <a:t>8/2/18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94FEEC9-6C7D-43C3-AADB-8A7BD726B7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9573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EEC9-6C7D-43C3-AADB-8A7BD726B7DC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4215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becomes</a:t>
            </a:r>
            <a:r>
              <a:rPr lang="en-US" baseline="0" dirty="0"/>
              <a:t> apparent after truly understanding the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EEC9-6C7D-43C3-AADB-8A7BD726B7DC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297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sz="1200" baseline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E87C9-C2A6-42DF-BEAE-C9B19892D4D5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393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91329-BE3E-4331-9190-411DA7EBC1B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1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BEAM is a prime example of one of the</a:t>
            </a:r>
            <a:r>
              <a:rPr lang="en-US" baseline="0" dirty="0"/>
              <a:t> workflows developed completely in-house to enable near real-time analysis of materials science data by establishing a connection between microscopes and neutron sources and  OLCF and CADES computing </a:t>
            </a:r>
            <a:r>
              <a:rPr lang="en-US" baseline="0" dirty="0" err="1"/>
              <a:t>reosurces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It takes care of data management, storage, communicating with supercomputers and the microscopes, getting the parallel computing done and presents the users with a light Java based client that can be accessed anywhere in the world to control the data management and analysis.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63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Far better medium for conveying information than conventional alternatives (journal papers or scripts)</a:t>
            </a:r>
          </a:p>
          <a:p>
            <a:pPr lvl="0"/>
            <a:r>
              <a:rPr lang="en-US" dirty="0"/>
              <a:t>Truly interactive data analysis </a:t>
            </a:r>
            <a:r>
              <a:rPr lang="mr-IN" dirty="0"/>
              <a:t>–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see the results of the code immediately</a:t>
            </a:r>
          </a:p>
          <a:p>
            <a:pPr lvl="1"/>
            <a:r>
              <a:rPr lang="en-US" dirty="0"/>
              <a:t>see the code that generated the results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EEC9-6C7D-43C3-AADB-8A7BD726B7DC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589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EEC9-6C7D-43C3-AADB-8A7BD726B7DC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29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0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0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6629400" y="6294438"/>
            <a:ext cx="21145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chemeClr val="bg1"/>
                </a:solidFill>
                <a:cs typeface="Arial" charset="0"/>
              </a:rPr>
              <a:t>ORNL is managed by UT-Battelle </a:t>
            </a:r>
            <a:br>
              <a:rPr lang="en-US" altLang="en-US" sz="1000">
                <a:solidFill>
                  <a:schemeClr val="bg1"/>
                </a:solidFill>
                <a:cs typeface="Arial" charset="0"/>
              </a:rPr>
            </a:br>
            <a:r>
              <a:rPr lang="en-US" altLang="en-US" sz="1000">
                <a:solidFill>
                  <a:schemeClr val="bg1"/>
                </a:solidFill>
                <a:cs typeface="Arial" charset="0"/>
              </a:rPr>
              <a:t>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736" y="1433578"/>
            <a:ext cx="5550168" cy="1138773"/>
          </a:xfrm>
        </p:spPr>
        <p:txBody>
          <a:bodyPr/>
          <a:lstStyle>
            <a:lvl1pPr algn="ctr"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620" y="3314700"/>
            <a:ext cx="5486400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40" y="1295400"/>
            <a:ext cx="3505200" cy="353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\\ornldata.ornl.gov\home\Documents\Conferences_Meetings\2016_08_16_Nion_Interview\single_top_no_arrows.jp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1364"/>
          <a:stretch/>
        </p:blipFill>
        <p:spPr bwMode="auto">
          <a:xfrm flipH="1">
            <a:off x="7235145" y="1787150"/>
            <a:ext cx="1933514" cy="1933514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ornldata.ornl.gov\home\Documents\Conferences_Meetings\2016_03_25_MRS\interp100_zbuffer1200_Edited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t="6898" r="11844" b="10807"/>
          <a:stretch/>
        </p:blipFill>
        <p:spPr bwMode="auto">
          <a:xfrm>
            <a:off x="6117976" y="2857811"/>
            <a:ext cx="1933514" cy="1933514"/>
          </a:xfrm>
          <a:prstGeom prst="ellipse">
            <a:avLst/>
          </a:prstGeom>
          <a:noFill/>
          <a:ln w="19050">
            <a:solidFill>
              <a:schemeClr val="tx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BCCCC10-5006-CF4A-AF80-0ED1A2C3ACB6}"/>
              </a:ext>
            </a:extLst>
          </p:cNvPr>
          <p:cNvGrpSpPr/>
          <p:nvPr userDrawn="1"/>
        </p:nvGrpSpPr>
        <p:grpSpPr>
          <a:xfrm>
            <a:off x="219901" y="5367267"/>
            <a:ext cx="4517199" cy="1376433"/>
            <a:chOff x="40640" y="5069981"/>
            <a:chExt cx="6044248" cy="1841740"/>
          </a:xfrm>
        </p:grpSpPr>
        <p:pic>
          <p:nvPicPr>
            <p:cNvPr id="9" name="Picture 8" descr="https://portal09.ornl.gov/sites/cm/branding/Logo%20Downloads/CNMS_color.png"/>
            <p:cNvPicPr>
              <a:picLocks noChangeAspect="1" noChangeArrowheads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49"/>
            <a:stretch/>
          </p:blipFill>
          <p:spPr bwMode="auto">
            <a:xfrm>
              <a:off x="3775050" y="6052613"/>
              <a:ext cx="2309838" cy="79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" y="5953512"/>
              <a:ext cx="3782404" cy="958209"/>
            </a:xfrm>
            <a:prstGeom prst="rect">
              <a:avLst/>
            </a:prstGeom>
          </p:spPr>
        </p:pic>
        <p:pic>
          <p:nvPicPr>
            <p:cNvPr id="12" name="Picture 26">
              <a:extLst>
                <a:ext uri="{FF2B5EF4-FFF2-40B4-BE49-F238E27FC236}">
                  <a16:creationId xmlns:a16="http://schemas.microsoft.com/office/drawing/2014/main" id="{E1A51C99-4D5E-5B4A-A72C-E2EF85C82F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0" y="5069981"/>
              <a:ext cx="5540700" cy="83398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902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38" y="660400"/>
            <a:ext cx="4625975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/>
          <p:cNvSpPr txBox="1">
            <a:spLocks noChangeArrowheads="1"/>
          </p:cNvSpPr>
          <p:nvPr userDrawn="1"/>
        </p:nvSpPr>
        <p:spPr bwMode="auto">
          <a:xfrm>
            <a:off x="201613" y="6294438"/>
            <a:ext cx="2116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ORNL is managed by UT-Battelle </a:t>
            </a:r>
            <a:br>
              <a:rPr lang="en-US" altLang="en-US" sz="1000">
                <a:solidFill>
                  <a:srgbClr val="18783D"/>
                </a:solidFill>
                <a:cs typeface="Arial" charset="0"/>
              </a:rPr>
            </a:b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for the US Department of Energy</a:t>
            </a:r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18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9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84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428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 userDrawn="1"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03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831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484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413"/>
            <a:ext cx="2133600" cy="179387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8/2/18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4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3"/>
          <p:cNvSpPr txBox="1">
            <a:spLocks noChangeArrowheads="1"/>
          </p:cNvSpPr>
          <p:nvPr userDrawn="1"/>
        </p:nvSpPr>
        <p:spPr bwMode="auto">
          <a:xfrm>
            <a:off x="68263" y="6553200"/>
            <a:ext cx="9013825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hu-HU" altLang="en-US" sz="1200" b="1">
                <a:solidFill>
                  <a:srgbClr val="FFFFFF"/>
                </a:solidFill>
              </a:rPr>
              <a:t>V. Kertesz – </a:t>
            </a:r>
            <a:r>
              <a:rPr lang="en-US" altLang="en-US" sz="1200" b="1">
                <a:solidFill>
                  <a:srgbClr val="FFFFFF"/>
                </a:solidFill>
              </a:rPr>
              <a:t>New Technologies for Chemical Profiling and Imaging of Thin Tissue Sections</a:t>
            </a:r>
            <a:r>
              <a:rPr lang="hu-HU" altLang="en-US" sz="1200" b="1">
                <a:solidFill>
                  <a:srgbClr val="FFFFFF"/>
                </a:solidFill>
              </a:rPr>
              <a:t>  </a:t>
            </a:r>
            <a:r>
              <a:rPr lang="en-US" altLang="en-US" sz="1200" b="1">
                <a:solidFill>
                  <a:srgbClr val="FFFFFF"/>
                </a:solidFill>
              </a:rPr>
              <a:t>                                     </a:t>
            </a:r>
            <a:r>
              <a:rPr lang="hu-HU" altLang="en-US" sz="1200" b="1">
                <a:solidFill>
                  <a:srgbClr val="FFFFFF"/>
                </a:solidFill>
              </a:rPr>
              <a:t>p</a:t>
            </a:r>
            <a:r>
              <a:rPr lang="en-US" altLang="en-US" sz="1200" b="1">
                <a:solidFill>
                  <a:srgbClr val="FFFFFF"/>
                </a:solidFill>
              </a:rPr>
              <a:t>age</a:t>
            </a:r>
            <a:r>
              <a:rPr lang="hu-HU" altLang="en-US" sz="1200" b="1">
                <a:solidFill>
                  <a:srgbClr val="FFFFFF"/>
                </a:solidFill>
              </a:rPr>
              <a:t> </a:t>
            </a:r>
            <a:fld id="{DECC1DB5-C79B-46DF-A61D-90913395995D}" type="slidenum">
              <a:rPr lang="hu-HU" altLang="en-US" sz="1200" b="1">
                <a:solidFill>
                  <a:srgbClr val="FFFFFF"/>
                </a:solidFill>
              </a:rPr>
              <a:pPr>
                <a:lnSpc>
                  <a:spcPct val="85000"/>
                </a:lnSpc>
              </a:pPr>
              <a:t>‹#›</a:t>
            </a:fld>
            <a:endParaRPr lang="hu-HU" altLang="en-US" sz="1200" b="1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 flipH="1">
            <a:off x="228600" y="6405563"/>
            <a:ext cx="2819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fld id="{9DC26531-E07A-431F-89E0-5F2374793DCF}" type="slidenum"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>
                <a:lnSpc>
                  <a:spcPct val="90000"/>
                </a:lnSpc>
              </a:pPr>
              <a:t>‹#›</a:t>
            </a:fld>
            <a:r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Managed by UT-Battelle</a:t>
            </a:r>
            <a:br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900">
                <a:solidFill>
                  <a:srgbClr val="BFB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the U.S. Department of Energy</a:t>
            </a:r>
          </a:p>
        </p:txBody>
      </p:sp>
      <p:pic>
        <p:nvPicPr>
          <p:cNvPr id="6" name="Content Placeholder 10" descr="ORNL emboss_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399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6781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3797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040" y="2113280"/>
            <a:ext cx="3008313" cy="3962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985838" y="6261100"/>
            <a:ext cx="449103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447675" y="6261100"/>
            <a:ext cx="406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03B10AB4-D387-4A3E-973B-D2A5208ABF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37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615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970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9229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7927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3979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125" y="1344613"/>
            <a:ext cx="4038600" cy="200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02125" y="1344613"/>
            <a:ext cx="4038600" cy="200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5834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3127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74632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450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8581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00265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466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05460"/>
            <a:ext cx="8636290" cy="4847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219200"/>
            <a:ext cx="8642640" cy="487680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defRPr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08079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83325" y="177800"/>
            <a:ext cx="2057400" cy="3173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125" y="177800"/>
            <a:ext cx="6019800" cy="3173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48991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006C3A"/>
              </a:buClr>
              <a:buFont typeface="Arial" charset="0"/>
              <a:buChar char="•"/>
              <a:defRPr b="1">
                <a:solidFill>
                  <a:schemeClr val="tx1"/>
                </a:solidFill>
                <a:latin typeface="Arial Narrow" pitchFamily="34" charset="0"/>
                <a:cs typeface="Arial" charset="0"/>
              </a:defRPr>
            </a:lvl9pPr>
          </a:lstStyle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altLang="en-US" b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184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0305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defRPr/>
            </a:pPr>
            <a:endParaRPr lang="de-DE" altLang="en-US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989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45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77123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30005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84338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22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7000" y="6496050"/>
            <a:ext cx="32781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Managed by UT-Battelle</a:t>
            </a:r>
            <a:b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for the Department of Energy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7075488" y="3624263"/>
            <a:ext cx="2071687" cy="3251200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6" descr="ORNL_leaf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3" y="6264275"/>
            <a:ext cx="1074737" cy="557213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ORNL cover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763"/>
            <a:ext cx="45910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ORNL_20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44600"/>
            <a:ext cx="18415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257800" y="2247900"/>
            <a:ext cx="3733800" cy="1485900"/>
          </a:xfrm>
        </p:spPr>
        <p:txBody>
          <a:bodyPr/>
          <a:lstStyle>
            <a:lvl1pPr marL="0" indent="0" algn="r">
              <a:buFont typeface="Symbol" pitchFamily="18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00100" y="157163"/>
            <a:ext cx="8229600" cy="46196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2709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080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466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346450" y="6546850"/>
            <a:ext cx="2451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1B5E0586-8732-4192-A034-0249CF0270BB}" type="slidenum">
              <a:rPr lang="en-US" altLang="en-US" sz="1400">
                <a:solidFill>
                  <a:srgbClr val="01673E"/>
                </a:solidFill>
              </a:rPr>
              <a:pPr algn="ctr"/>
              <a:t>‹#›</a:t>
            </a:fld>
            <a:endParaRPr lang="en-US" altLang="en-US" sz="1400">
              <a:solidFill>
                <a:srgbClr val="01673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1354138"/>
            <a:ext cx="8413750" cy="47418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9734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1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604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0511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76499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7152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87197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21512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81007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153988"/>
            <a:ext cx="2193925" cy="5734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" y="153988"/>
            <a:ext cx="6429375" cy="5734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27979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7000" y="6496050"/>
            <a:ext cx="32781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Managed by UT-Battelle</a:t>
            </a:r>
            <a:b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en-US" sz="900" b="1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for the Department of Energy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7075488" y="3624263"/>
            <a:ext cx="2071687" cy="3251200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6" descr="ORNL_leaf 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513" y="6264275"/>
            <a:ext cx="1074737" cy="557213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ORNL cover 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763"/>
            <a:ext cx="459105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ORNL_20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244600"/>
            <a:ext cx="18415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5257800" y="2247900"/>
            <a:ext cx="3733800" cy="1485900"/>
          </a:xfrm>
        </p:spPr>
        <p:txBody>
          <a:bodyPr/>
          <a:lstStyle>
            <a:lvl1pPr marL="0" indent="0" algn="r">
              <a:buFont typeface="Symbol" pitchFamily="18" charset="2"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00100" y="157163"/>
            <a:ext cx="8229600" cy="46196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349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55" y="98738"/>
            <a:ext cx="8712200" cy="615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4584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346450" y="6546850"/>
            <a:ext cx="2451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fld id="{54F0FD71-955C-4066-B37E-9174C7428376}" type="slidenum">
              <a:rPr lang="en-US" altLang="en-US" sz="1400">
                <a:solidFill>
                  <a:srgbClr val="01673E"/>
                </a:solidFill>
              </a:rPr>
              <a:pPr algn="ctr"/>
              <a:t>‹#›</a:t>
            </a:fld>
            <a:endParaRPr lang="en-US" altLang="en-US" sz="1400">
              <a:solidFill>
                <a:srgbClr val="01673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" y="1354138"/>
            <a:ext cx="8413750" cy="47418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894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11650" y="1066800"/>
            <a:ext cx="40386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72861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6391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33988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7114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20503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19199"/>
            <a:ext cx="5486400" cy="3508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38465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5775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153988"/>
            <a:ext cx="2193925" cy="5734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" y="153988"/>
            <a:ext cx="6429375" cy="5734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88425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38" y="660400"/>
            <a:ext cx="4625975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2"/>
          <p:cNvSpPr txBox="1">
            <a:spLocks noChangeArrowheads="1"/>
          </p:cNvSpPr>
          <p:nvPr userDrawn="1"/>
        </p:nvSpPr>
        <p:spPr bwMode="auto">
          <a:xfrm>
            <a:off x="201613" y="6294438"/>
            <a:ext cx="2116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ORNL is managed by UT-Battelle </a:t>
            </a:r>
            <a:br>
              <a:rPr lang="en-US" altLang="en-US" sz="1000">
                <a:solidFill>
                  <a:srgbClr val="18783D"/>
                </a:solidFill>
                <a:cs typeface="Arial" charset="0"/>
              </a:rPr>
            </a:br>
            <a:r>
              <a:rPr lang="en-US" altLang="en-US" sz="1000">
                <a:solidFill>
                  <a:srgbClr val="18783D"/>
                </a:solidFill>
                <a:cs typeface="Arial" charset="0"/>
              </a:rPr>
              <a:t>for the US Department of Energy</a:t>
            </a:r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5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9411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2060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879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352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 userDrawn="1"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5342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909595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2129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413"/>
            <a:ext cx="2133600" cy="179387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8/2/18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8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12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413"/>
            <a:ext cx="2133600" cy="179387"/>
          </a:xfrm>
          <a:prstGeom prst="rect">
            <a:avLst/>
          </a:prstGeom>
        </p:spPr>
        <p:txBody>
          <a:bodyPr/>
          <a:lstStyle>
            <a:lvl1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3221E42-90D7-45B1-9641-81D5C05576D9}" type="datetimeFigureOut">
              <a:rPr lang="en-US"/>
              <a:pPr>
                <a:defRPr/>
              </a:pPr>
              <a:t>8/2/18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7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67818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37972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040" y="2113280"/>
            <a:ext cx="3008313" cy="39624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985838" y="6261100"/>
            <a:ext cx="449103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447675" y="6261100"/>
            <a:ext cx="406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E30E3FB-D440-4D21-9D7A-E417F7D96F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40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62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25577"/>
            <a:ext cx="9169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0" y="1"/>
            <a:ext cx="9144000" cy="6840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45720" rIns="45720" anchor="ctr"/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1" name="Title Placeholder 1"/>
          <p:cNvSpPr>
            <a:spLocks noGrp="1"/>
          </p:cNvSpPr>
          <p:nvPr>
            <p:ph type="title"/>
          </p:nvPr>
        </p:nvSpPr>
        <p:spPr bwMode="auto">
          <a:xfrm>
            <a:off x="193675" y="42898"/>
            <a:ext cx="87122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913" y="1219200"/>
            <a:ext cx="864235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Rectangle 256"/>
          <p:cNvSpPr txBox="1">
            <a:spLocks noChangeArrowheads="1"/>
          </p:cNvSpPr>
          <p:nvPr userDrawn="1"/>
        </p:nvSpPr>
        <p:spPr bwMode="auto">
          <a:xfrm>
            <a:off x="5635200" y="6518233"/>
            <a:ext cx="2895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en-US" altLang="en-US" sz="1000" dirty="0">
              <a:solidFill>
                <a:srgbClr val="BFBFBF"/>
              </a:solidFill>
              <a:cs typeface="Arial" charset="0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 flipH="1">
            <a:off x="8527257" y="6400483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</a:pPr>
            <a:fld id="{0901B3F2-BDC1-4A24-B606-1EC4C4753C2F}" type="slidenum">
              <a:rPr lang="en-US" altLang="en-US" sz="1000"/>
              <a:pPr algn="r" eaLnBrk="1" hangingPunct="1">
                <a:lnSpc>
                  <a:spcPct val="90000"/>
                </a:lnSpc>
              </a:pPr>
              <a:t>‹#›</a:t>
            </a:fld>
            <a:endParaRPr lang="en-US" altLang="en-US" sz="1000" dirty="0"/>
          </a:p>
        </p:txBody>
      </p:sp>
      <p:sp>
        <p:nvSpPr>
          <p:cNvPr id="10" name="Rectangle 256"/>
          <p:cNvSpPr txBox="1">
            <a:spLocks noChangeArrowheads="1"/>
          </p:cNvSpPr>
          <p:nvPr userDrawn="1"/>
        </p:nvSpPr>
        <p:spPr bwMode="auto">
          <a:xfrm>
            <a:off x="174020" y="6553780"/>
            <a:ext cx="23248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 dirty="0">
                <a:solidFill>
                  <a:schemeClr val="bg1">
                    <a:lumMod val="65000"/>
                  </a:schemeClr>
                </a:solidFill>
                <a:cs typeface="Arial" charset="0"/>
              </a:rPr>
              <a:t>Suhas Somnath,</a:t>
            </a:r>
            <a:r>
              <a:rPr lang="en-US" altLang="en-US" sz="1000" baseline="0" dirty="0">
                <a:solidFill>
                  <a:schemeClr val="bg1">
                    <a:lumMod val="65000"/>
                  </a:schemeClr>
                </a:solidFill>
                <a:cs typeface="Arial" charset="0"/>
              </a:rPr>
              <a:t> </a:t>
            </a:r>
            <a:r>
              <a:rPr lang="en-US" altLang="en-US" sz="1000" baseline="0" dirty="0" err="1">
                <a:solidFill>
                  <a:schemeClr val="bg1">
                    <a:lumMod val="65000"/>
                  </a:schemeClr>
                </a:solidFill>
                <a:cs typeface="Arial" charset="0"/>
              </a:rPr>
              <a:t>somnaths@ornl.gov</a:t>
            </a:r>
            <a:endParaRPr lang="en-US" altLang="en-US" sz="1000" dirty="0">
              <a:solidFill>
                <a:schemeClr val="bg1">
                  <a:lumMod val="65000"/>
                </a:schemeClr>
              </a:solidFill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E80DC-FBBF-5048-9249-5506C26EB3B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041" y="6386496"/>
            <a:ext cx="1329900" cy="31676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290" r:id="rId2"/>
    <p:sldLayoutId id="2147484287" r:id="rId3"/>
    <p:sldLayoutId id="2147484288" r:id="rId4"/>
    <p:sldLayoutId id="2147484289" r:id="rId5"/>
    <p:sldLayoutId id="2147484317" r:id="rId6"/>
    <p:sldLayoutId id="2147484318" r:id="rId7"/>
    <p:sldLayoutId id="2147484319" r:id="rId8"/>
    <p:sldLayoutId id="2147484320" r:id="rId9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itle Placeholder 1"/>
          <p:cNvSpPr>
            <a:spLocks noGrp="1"/>
          </p:cNvSpPr>
          <p:nvPr>
            <p:ph type="title"/>
          </p:nvPr>
        </p:nvSpPr>
        <p:spPr bwMode="auto">
          <a:xfrm>
            <a:off x="203200" y="177800"/>
            <a:ext cx="862806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913" y="1446213"/>
            <a:ext cx="864235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 flipH="1">
            <a:off x="22225" y="6513513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</a:pPr>
            <a:fld id="{653DF417-1BAE-47E8-A77E-92828FFB58A0}" type="slidenum">
              <a:rPr lang="en-US" altLang="en-US" sz="1000">
                <a:solidFill>
                  <a:srgbClr val="BFBFBF"/>
                </a:solidFill>
              </a:rPr>
              <a:pPr algn="r" eaLnBrk="1" hangingPunct="1">
                <a:lnSpc>
                  <a:spcPct val="90000"/>
                </a:lnSpc>
              </a:pPr>
              <a:t>‹#›</a:t>
            </a:fld>
            <a:endParaRPr lang="en-US" altLang="en-US" sz="1000">
              <a:solidFill>
                <a:srgbClr val="BFBFBF"/>
              </a:solidFill>
            </a:endParaRPr>
          </a:p>
        </p:txBody>
      </p:sp>
      <p:sp>
        <p:nvSpPr>
          <p:cNvPr id="2055" name="Rectangle 256"/>
          <p:cNvSpPr txBox="1">
            <a:spLocks noChangeArrowheads="1"/>
          </p:cNvSpPr>
          <p:nvPr/>
        </p:nvSpPr>
        <p:spPr bwMode="auto">
          <a:xfrm>
            <a:off x="215900" y="6477000"/>
            <a:ext cx="2895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 dirty="0">
                <a:solidFill>
                  <a:srgbClr val="BFBFBF"/>
                </a:solidFill>
                <a:cs typeface="Arial" charset="0"/>
              </a:rPr>
              <a:t>Vortex Probe Flow Dynamics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1" r:id="rId1"/>
    <p:sldLayoutId id="2147484291" r:id="rId2"/>
    <p:sldLayoutId id="2147484292" r:id="rId3"/>
    <p:sldLayoutId id="2147484293" r:id="rId4"/>
    <p:sldLayoutId id="2147484322" r:id="rId5"/>
    <p:sldLayoutId id="2147484294" r:id="rId6"/>
    <p:sldLayoutId id="2147484323" r:id="rId7"/>
    <p:sldLayoutId id="2147484324" r:id="rId8"/>
    <p:sldLayoutId id="2147484325" r:id="rId9"/>
    <p:sldLayoutId id="2147484326" r:id="rId10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sz="2400" b="1">
          <a:solidFill>
            <a:schemeClr val="tx1"/>
          </a:solidFill>
          <a:latin typeface="+mn-lt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000" b="1">
          <a:solidFill>
            <a:schemeClr val="tx1"/>
          </a:solidFill>
          <a:latin typeface="+mn-lt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b="1">
          <a:solidFill>
            <a:schemeClr val="tx1"/>
          </a:solidFill>
          <a:latin typeface="+mn-lt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»"/>
        <a:defRPr b="1">
          <a:solidFill>
            <a:schemeClr val="tx1"/>
          </a:solidFill>
          <a:latin typeface="+mn-lt"/>
        </a:defRPr>
      </a:lvl5pPr>
      <a:lvl6pPr marL="19399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6pPr>
      <a:lvl7pPr marL="23971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7pPr>
      <a:lvl8pPr marL="28543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8pPr>
      <a:lvl9pPr marL="33115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itchFamily="34" charset="0"/>
        <a:buChar char="»"/>
        <a:defRPr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7" r:id="rId1"/>
    <p:sldLayoutId id="2147484306" r:id="rId2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»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1344613"/>
            <a:ext cx="822960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4307" r:id="rId2"/>
    <p:sldLayoutId id="2147484308" r:id="rId3"/>
    <p:sldLayoutId id="2147484309" r:id="rId4"/>
    <p:sldLayoutId id="2147484310" r:id="rId5"/>
    <p:sldLayoutId id="2147484311" r:id="rId6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6C3A"/>
        </a:buClr>
        <a:buFont typeface="Arial" panose="020B0604020202020204" pitchFamily="34" charset="0"/>
        <a:buChar char="»"/>
        <a:defRPr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650" y="1066800"/>
            <a:ext cx="84137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" y="153988"/>
            <a:ext cx="8775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76200" y="6629400"/>
            <a:ext cx="264795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Computational Sciences &amp; Engineering Division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5150" y="6629400"/>
            <a:ext cx="2895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POC: Charlotte Barbier – barbiercn@ornl.gov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7467600" y="5181600"/>
            <a:ext cx="1679575" cy="1693863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151" name="Picture 7" descr="ORNL_leaf whit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462713"/>
            <a:ext cx="762000" cy="395287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228600" y="762000"/>
            <a:ext cx="2819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defRPr/>
            </a:pPr>
            <a:r>
              <a:rPr lang="en-US" altLang="en-US" sz="1000" b="1">
                <a:solidFill>
                  <a:srgbClr val="01673E"/>
                </a:solidFill>
                <a:cs typeface="Arial" charset="0"/>
              </a:rPr>
              <a:t>Modeling &amp; Simulation Group</a:t>
            </a:r>
          </a:p>
        </p:txBody>
      </p:sp>
      <p:sp>
        <p:nvSpPr>
          <p:cNvPr id="6153" name="Line 10"/>
          <p:cNvSpPr>
            <a:spLocks noChangeShapeType="1"/>
          </p:cNvSpPr>
          <p:nvPr/>
        </p:nvSpPr>
        <p:spPr bwMode="auto">
          <a:xfrm>
            <a:off x="2286000" y="914400"/>
            <a:ext cx="6248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29" r:id="rId1"/>
    <p:sldLayoutId id="2147484330" r:id="rId2"/>
    <p:sldLayoutId id="2147484331" r:id="rId3"/>
    <p:sldLayoutId id="2147484332" r:id="rId4"/>
    <p:sldLayoutId id="2147484333" r:id="rId5"/>
    <p:sldLayoutId id="2147484334" r:id="rId6"/>
    <p:sldLayoutId id="2147484335" r:id="rId7"/>
    <p:sldLayoutId id="2147484336" r:id="rId8"/>
    <p:sldLayoutId id="2147484337" r:id="rId9"/>
    <p:sldLayoutId id="2147484338" r:id="rId10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35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sz="24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000" b="1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b="1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b="1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650" y="1066800"/>
            <a:ext cx="841375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" y="153988"/>
            <a:ext cx="8775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76200" y="6629400"/>
            <a:ext cx="2647950" cy="13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lnSpc>
                <a:spcPct val="90000"/>
              </a:lnSpc>
              <a:defRPr/>
            </a:pPr>
            <a:r>
              <a:rPr lang="en-US" altLang="en-US"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rPr>
              <a:t>Computational Sciences &amp; Engineering Division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5150" y="6629400"/>
            <a:ext cx="2895600" cy="1825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rgbClr val="01673E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POC: Charlotte Barbier – barbiercn@ornl.gov</a:t>
            </a:r>
          </a:p>
        </p:txBody>
      </p:sp>
      <p:sp>
        <p:nvSpPr>
          <p:cNvPr id="7174" name="Freeform 6"/>
          <p:cNvSpPr>
            <a:spLocks/>
          </p:cNvSpPr>
          <p:nvPr/>
        </p:nvSpPr>
        <p:spPr bwMode="auto">
          <a:xfrm>
            <a:off x="7467600" y="5181600"/>
            <a:ext cx="1679575" cy="1693863"/>
          </a:xfrm>
          <a:custGeom>
            <a:avLst/>
            <a:gdLst>
              <a:gd name="T0" fmla="*/ 0 w 1488"/>
              <a:gd name="T1" fmla="*/ 2147483647 h 2336"/>
              <a:gd name="T2" fmla="*/ 2147483647 w 1488"/>
              <a:gd name="T3" fmla="*/ 2147483647 h 2336"/>
              <a:gd name="T4" fmla="*/ 2147483647 w 1488"/>
              <a:gd name="T5" fmla="*/ 0 h 2336"/>
              <a:gd name="T6" fmla="*/ 0 w 1488"/>
              <a:gd name="T7" fmla="*/ 2147483647 h 2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88" h="2336">
                <a:moveTo>
                  <a:pt x="0" y="2336"/>
                </a:moveTo>
                <a:lnTo>
                  <a:pt x="1486" y="2336"/>
                </a:lnTo>
                <a:lnTo>
                  <a:pt x="1488" y="0"/>
                </a:lnTo>
                <a:cubicBezTo>
                  <a:pt x="1485" y="1230"/>
                  <a:pt x="879" y="2128"/>
                  <a:pt x="0" y="2336"/>
                </a:cubicBezTo>
                <a:close/>
              </a:path>
            </a:pathLst>
          </a:cu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tx2">
                  <a:alpha val="84000"/>
                </a:scheme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7175" name="Picture 7" descr="ORNL_leaf whit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462713"/>
            <a:ext cx="762000" cy="395287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228600" y="762000"/>
            <a:ext cx="2819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15000"/>
              </a:lnSpc>
              <a:defRPr/>
            </a:pPr>
            <a:r>
              <a:rPr lang="en-US" altLang="en-US" sz="1000" b="1">
                <a:solidFill>
                  <a:srgbClr val="01673E"/>
                </a:solidFill>
                <a:cs typeface="Arial" charset="0"/>
              </a:rPr>
              <a:t>Modeling &amp; Simulation Group</a:t>
            </a:r>
          </a:p>
        </p:txBody>
      </p:sp>
      <p:sp>
        <p:nvSpPr>
          <p:cNvPr id="7177" name="Line 10"/>
          <p:cNvSpPr>
            <a:spLocks noChangeShapeType="1"/>
          </p:cNvSpPr>
          <p:nvPr/>
        </p:nvSpPr>
        <p:spPr bwMode="auto">
          <a:xfrm>
            <a:off x="2286000" y="914400"/>
            <a:ext cx="6248400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9" r:id="rId1"/>
    <p:sldLayoutId id="2147484340" r:id="rId2"/>
    <p:sldLayoutId id="2147484341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73E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6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35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sz="2400" b="1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sz="2000" b="1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Arial" panose="020B0604020202020204" pitchFamily="34" charset="0"/>
        <a:buChar char="–"/>
        <a:defRPr b="1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anose="05050102010706020507" pitchFamily="18" charset="2"/>
        <a:buChar char="·"/>
        <a:defRPr b="1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1673E"/>
        </a:buClr>
        <a:buFont typeface="Symbol" pitchFamily="18" charset="2"/>
        <a:buChar char="·"/>
        <a:defRPr b="1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itle Placeholder 1"/>
          <p:cNvSpPr>
            <a:spLocks noGrp="1"/>
          </p:cNvSpPr>
          <p:nvPr>
            <p:ph type="title"/>
          </p:nvPr>
        </p:nvSpPr>
        <p:spPr bwMode="auto">
          <a:xfrm>
            <a:off x="203200" y="177800"/>
            <a:ext cx="862806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913" y="1446213"/>
            <a:ext cx="864235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 flipH="1">
            <a:off x="22225" y="6513513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73038" eaLnBrk="0" hangingPunct="0"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0000"/>
              </a:lnSpc>
            </a:pPr>
            <a:fld id="{487D761D-A5E2-4721-A1B1-35854BB7A859}" type="slidenum">
              <a:rPr lang="en-US" altLang="en-US" sz="1000">
                <a:solidFill>
                  <a:srgbClr val="BFBFBF"/>
                </a:solidFill>
              </a:rPr>
              <a:pPr algn="r" eaLnBrk="1" hangingPunct="1">
                <a:lnSpc>
                  <a:spcPct val="90000"/>
                </a:lnSpc>
              </a:pPr>
              <a:t>‹#›</a:t>
            </a:fld>
            <a:endParaRPr lang="en-US" altLang="en-US" sz="1000">
              <a:solidFill>
                <a:srgbClr val="BFBFBF"/>
              </a:solidFill>
            </a:endParaRPr>
          </a:p>
        </p:txBody>
      </p:sp>
      <p:sp>
        <p:nvSpPr>
          <p:cNvPr id="8199" name="Rectangle 256"/>
          <p:cNvSpPr txBox="1">
            <a:spLocks noChangeArrowheads="1"/>
          </p:cNvSpPr>
          <p:nvPr/>
        </p:nvSpPr>
        <p:spPr bwMode="auto">
          <a:xfrm>
            <a:off x="215900" y="6477000"/>
            <a:ext cx="2895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altLang="en-US" sz="1000">
                <a:solidFill>
                  <a:srgbClr val="BFBFBF"/>
                </a:solidFill>
                <a:cs typeface="Arial" charset="0"/>
              </a:rPr>
              <a:t>Vilmos Kertesz –OBMS Group Meeting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  <p:sldLayoutId id="2147484312" r:id="rId2"/>
    <p:sldLayoutId id="2147484313" r:id="rId3"/>
    <p:sldLayoutId id="2147484314" r:id="rId4"/>
    <p:sldLayoutId id="2147484350" r:id="rId5"/>
    <p:sldLayoutId id="2147484315" r:id="rId6"/>
    <p:sldLayoutId id="2147484351" r:id="rId7"/>
    <p:sldLayoutId id="2147484352" r:id="rId8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f"/><Relationship Id="rId13" Type="http://schemas.openxmlformats.org/officeDocument/2006/relationships/image" Target="../media/image27.tiff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tiff"/><Relationship Id="rId12" Type="http://schemas.openxmlformats.org/officeDocument/2006/relationships/image" Target="../media/image43.tiff"/><Relationship Id="rId2" Type="http://schemas.openxmlformats.org/officeDocument/2006/relationships/diagramData" Target="../diagrams/data2.xml"/><Relationship Id="rId16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42.tiff"/><Relationship Id="rId5" Type="http://schemas.openxmlformats.org/officeDocument/2006/relationships/diagramColors" Target="../diagrams/colors2.xml"/><Relationship Id="rId15" Type="http://schemas.openxmlformats.org/officeDocument/2006/relationships/image" Target="../media/image29.png"/><Relationship Id="rId10" Type="http://schemas.microsoft.com/office/2007/relationships/hdphoto" Target="../media/hdphoto1.wdp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1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microsoft.com/office/2007/relationships/hdphoto" Target="../media/hdphoto3.wdp"/><Relationship Id="rId4" Type="http://schemas.openxmlformats.org/officeDocument/2006/relationships/image" Target="../media/image50.jpe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1" Type="http://schemas.openxmlformats.org/officeDocument/2006/relationships/image" Target="../media/image2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m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tiff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9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7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tiff"/><Relationship Id="rId4" Type="http://schemas.openxmlformats.org/officeDocument/2006/relationships/image" Target="../media/image83.tiff"/><Relationship Id="rId9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forum/#!forum/pycroscopy" TargetMode="External"/><Relationship Id="rId2" Type="http://schemas.openxmlformats.org/officeDocument/2006/relationships/hyperlink" Target="https://groups.google.com/forum/#!forum/pyus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39.tiff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8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7.tiff"/><Relationship Id="rId5" Type="http://schemas.openxmlformats.org/officeDocument/2006/relationships/image" Target="../media/image24.png"/><Relationship Id="rId10" Type="http://schemas.openxmlformats.org/officeDocument/2006/relationships/image" Target="../media/image36.png"/><Relationship Id="rId4" Type="http://schemas.openxmlformats.org/officeDocument/2006/relationships/image" Target="../media/image32.jpeg"/><Relationship Id="rId9" Type="http://schemas.openxmlformats.org/officeDocument/2006/relationships/image" Target="../media/image35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39.tiff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8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7.tiff"/><Relationship Id="rId5" Type="http://schemas.openxmlformats.org/officeDocument/2006/relationships/image" Target="../media/image24.png"/><Relationship Id="rId10" Type="http://schemas.openxmlformats.org/officeDocument/2006/relationships/image" Target="../media/image36.png"/><Relationship Id="rId4" Type="http://schemas.openxmlformats.org/officeDocument/2006/relationships/image" Target="../media/image32.jpeg"/><Relationship Id="rId9" Type="http://schemas.openxmlformats.org/officeDocument/2006/relationships/image" Target="../media/image3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ctrTitle"/>
          </p:nvPr>
        </p:nvSpPr>
        <p:spPr>
          <a:xfrm>
            <a:off x="213337" y="853186"/>
            <a:ext cx="5624421" cy="1981440"/>
          </a:xfrm>
        </p:spPr>
        <p:txBody>
          <a:bodyPr/>
          <a:lstStyle/>
          <a:p>
            <a:r>
              <a:rPr lang="en-US" sz="4800" dirty="0"/>
              <a:t>Imaging in the Information Dimension</a:t>
            </a:r>
            <a:endParaRPr lang="en-US" sz="4400" b="0" dirty="0"/>
          </a:p>
        </p:txBody>
      </p:sp>
      <p:sp>
        <p:nvSpPr>
          <p:cNvPr id="47107" name="Subtitle 2"/>
          <p:cNvSpPr>
            <a:spLocks noGrp="1"/>
          </p:cNvSpPr>
          <p:nvPr>
            <p:ph type="subTitle" idx="1"/>
          </p:nvPr>
        </p:nvSpPr>
        <p:spPr>
          <a:xfrm>
            <a:off x="1193525" y="3521426"/>
            <a:ext cx="5473336" cy="757238"/>
          </a:xfrm>
        </p:spPr>
        <p:txBody>
          <a:bodyPr/>
          <a:lstStyle/>
          <a:p>
            <a:pPr marL="457200" indent="-457200" eaLnBrk="1" hangingPunct="1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en-US" altLang="en-US" u="sng" dirty="0"/>
              <a:t>Suhas Somnath</a:t>
            </a:r>
          </a:p>
          <a:p>
            <a:pPr marL="457200" indent="-457200" eaLnBrk="1" hangingPunct="1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Chris R. Smith</a:t>
            </a:r>
          </a:p>
          <a:p>
            <a:pPr marL="457200" indent="-457200" eaLnBrk="1" hangingPunct="1">
              <a:lnSpc>
                <a:spcPct val="75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Stephen Jesse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0E85-6B97-7B49-A162-16B0810E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7D22F67-3571-3348-BF9C-45AD2D627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495290"/>
              </p:ext>
            </p:extLst>
          </p:nvPr>
        </p:nvGraphicFramePr>
        <p:xfrm>
          <a:off x="1777219" y="1250977"/>
          <a:ext cx="7272997" cy="48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039D61-F846-564A-8CD9-A555BCF1D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13" y="1250977"/>
            <a:ext cx="994012" cy="983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44CAE-F710-8E43-A72E-1E06B2B1C0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852" b="20462"/>
          <a:stretch/>
        </p:blipFill>
        <p:spPr>
          <a:xfrm>
            <a:off x="385651" y="2319452"/>
            <a:ext cx="1646643" cy="1010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3DD01-E40C-D946-8325-7A632E6CBA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143" b="94921" l="10000" r="90000">
                        <a14:foregroundMark x1="40417" y1="92698" x2="40417" y2="92698"/>
                        <a14:foregroundMark x1="57167" y1="95079" x2="57167" y2="95079"/>
                        <a14:foregroundMark x1="42583" y1="80635" x2="42583" y2="80635"/>
                        <a14:foregroundMark x1="40750" y1="81746" x2="40750" y2="81746"/>
                        <a14:foregroundMark x1="38750" y1="81111" x2="38750" y2="81111"/>
                        <a14:foregroundMark x1="36917" y1="78571" x2="36917" y2="78571"/>
                        <a14:foregroundMark x1="35750" y1="76032" x2="35750" y2="76032"/>
                        <a14:foregroundMark x1="34667" y1="73651" x2="34667" y2="73651"/>
                        <a14:foregroundMark x1="34667" y1="74286" x2="34667" y2="74286"/>
                        <a14:foregroundMark x1="33583" y1="72222" x2="33583" y2="72222"/>
                        <a14:foregroundMark x1="51333" y1="7143" x2="51333" y2="7143"/>
                        <a14:backgroundMark x1="37417" y1="84127" x2="37417" y2="84127"/>
                        <a14:backgroundMark x1="37417" y1="84127" x2="37417" y2="84127"/>
                        <a14:backgroundMark x1="37417" y1="84127" x2="37417" y2="84127"/>
                        <a14:backgroundMark x1="37417" y1="84127" x2="37417" y2="84127"/>
                        <a14:backgroundMark x1="37833" y1="84127" x2="37833" y2="84127"/>
                        <a14:backgroundMark x1="36500" y1="82381" x2="36500" y2="82381"/>
                        <a14:backgroundMark x1="35583" y1="81746" x2="35583" y2="81746"/>
                        <a14:backgroundMark x1="37083" y1="82381" x2="37083" y2="82381"/>
                        <a14:backgroundMark x1="38167" y1="82857" x2="38167" y2="82857"/>
                        <a14:backgroundMark x1="33167" y1="73968" x2="33167" y2="73968"/>
                        <a14:backgroundMark x1="33167" y1="73968" x2="33167" y2="73968"/>
                        <a14:backgroundMark x1="33917" y1="75079" x2="33917" y2="75079"/>
                        <a14:backgroundMark x1="32500" y1="71587" x2="32500" y2="71587"/>
                        <a14:backgroundMark x1="32500" y1="71587" x2="32500" y2="71587"/>
                        <a14:backgroundMark x1="32500" y1="72222" x2="32500" y2="72222"/>
                        <a14:backgroundMark x1="33917" y1="76825" x2="33917" y2="76825"/>
                        <a14:backgroundMark x1="33917" y1="76825" x2="33917" y2="76825"/>
                        <a14:backgroundMark x1="33917" y1="76825" x2="33917" y2="76825"/>
                      </a14:backgroundRemoval>
                    </a14:imgEffect>
                  </a14:imgLayer>
                </a14:imgProps>
              </a:ext>
            </a:extLst>
          </a:blip>
          <a:srcRect l="24893" t="2444" r="24390"/>
          <a:stretch/>
        </p:blipFill>
        <p:spPr>
          <a:xfrm>
            <a:off x="1124463" y="4381492"/>
            <a:ext cx="629163" cy="696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BE511-7496-A844-AD98-D6CA7B3A43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260" y="4264674"/>
            <a:ext cx="817193" cy="895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DE620-E0B4-DF48-A1A8-E2B5F4F985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7230" y="3543501"/>
            <a:ext cx="703155" cy="431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07C95-18BA-4B43-965F-8DFA91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5396" r="12374"/>
          <a:stretch/>
        </p:blipFill>
        <p:spPr>
          <a:xfrm>
            <a:off x="109416" y="1226478"/>
            <a:ext cx="820009" cy="930821"/>
          </a:xfrm>
          <a:prstGeom prst="rect">
            <a:avLst/>
          </a:prstGeom>
        </p:spPr>
      </p:pic>
      <p:pic>
        <p:nvPicPr>
          <p:cNvPr id="11" name="Picture 2" descr="http://blog.jupyter.org/content/images/2015/02/jupyter-sq-text.png">
            <a:extLst>
              <a:ext uri="{FF2B5EF4-FFF2-40B4-BE49-F238E27FC236}">
                <a16:creationId xmlns:a16="http://schemas.microsoft.com/office/drawing/2014/main" id="{98D71BA1-AD3A-CA40-9EB8-4B0E361C0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08" y="5362197"/>
            <a:ext cx="925166" cy="9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B74FFE7-C147-1443-8573-C17F772B2096}"/>
              </a:ext>
            </a:extLst>
          </p:cNvPr>
          <p:cNvGrpSpPr/>
          <p:nvPr/>
        </p:nvGrpSpPr>
        <p:grpSpPr>
          <a:xfrm>
            <a:off x="2491237" y="5342486"/>
            <a:ext cx="802554" cy="940587"/>
            <a:chOff x="11096625" y="1615854"/>
            <a:chExt cx="984250" cy="1153533"/>
          </a:xfrm>
        </p:grpSpPr>
        <p:pic>
          <p:nvPicPr>
            <p:cNvPr id="12" name="Picture 28">
              <a:extLst>
                <a:ext uri="{FF2B5EF4-FFF2-40B4-BE49-F238E27FC236}">
                  <a16:creationId xmlns:a16="http://schemas.microsoft.com/office/drawing/2014/main" id="{C484C39B-6A4C-DF49-9807-B7A7AE0E8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7" r="11687"/>
            <a:stretch/>
          </p:blipFill>
          <p:spPr bwMode="auto">
            <a:xfrm>
              <a:off x="11718925" y="1615854"/>
              <a:ext cx="361950" cy="9598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8">
              <a:extLst>
                <a:ext uri="{FF2B5EF4-FFF2-40B4-BE49-F238E27FC236}">
                  <a16:creationId xmlns:a16="http://schemas.microsoft.com/office/drawing/2014/main" id="{CA14236A-8B77-9645-9AED-F3FA31B32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7" r="11687"/>
            <a:stretch/>
          </p:blipFill>
          <p:spPr bwMode="auto">
            <a:xfrm>
              <a:off x="11407775" y="1615854"/>
              <a:ext cx="361950" cy="9598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8">
              <a:extLst>
                <a:ext uri="{FF2B5EF4-FFF2-40B4-BE49-F238E27FC236}">
                  <a16:creationId xmlns:a16="http://schemas.microsoft.com/office/drawing/2014/main" id="{008D10BD-75C7-1043-9DE7-6083321C0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7" r="11687"/>
            <a:stretch/>
          </p:blipFill>
          <p:spPr bwMode="auto">
            <a:xfrm>
              <a:off x="11096625" y="1624626"/>
              <a:ext cx="361950" cy="9598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8">
              <a:extLst>
                <a:ext uri="{FF2B5EF4-FFF2-40B4-BE49-F238E27FC236}">
                  <a16:creationId xmlns:a16="http://schemas.microsoft.com/office/drawing/2014/main" id="{2403458C-ABE2-4540-A4D7-F64A5788A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7" r="11687"/>
            <a:stretch/>
          </p:blipFill>
          <p:spPr bwMode="auto">
            <a:xfrm>
              <a:off x="11588750" y="1777779"/>
              <a:ext cx="361950" cy="9598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8">
              <a:extLst>
                <a:ext uri="{FF2B5EF4-FFF2-40B4-BE49-F238E27FC236}">
                  <a16:creationId xmlns:a16="http://schemas.microsoft.com/office/drawing/2014/main" id="{D37E8EBC-EA31-5847-9642-F9138567A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7" r="11687"/>
            <a:stretch/>
          </p:blipFill>
          <p:spPr bwMode="auto">
            <a:xfrm>
              <a:off x="11226800" y="1809529"/>
              <a:ext cx="361950" cy="9598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1992804-758D-A042-BAF8-5ABDCBA789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92477" y="4245717"/>
            <a:ext cx="852471" cy="85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10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59D6-52C6-1148-85EA-197932E2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10" y="105460"/>
            <a:ext cx="8636290" cy="615553"/>
          </a:xfrm>
        </p:spPr>
        <p:txBody>
          <a:bodyPr/>
          <a:lstStyle/>
          <a:p>
            <a:r>
              <a:rPr lang="en-US" dirty="0"/>
              <a:t>Expectation of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3956-07EE-8A4D-8535-D96C60E39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60" y="1093940"/>
            <a:ext cx="8642640" cy="4876800"/>
          </a:xfrm>
        </p:spPr>
        <p:txBody>
          <a:bodyPr/>
          <a:lstStyle/>
          <a:p>
            <a:r>
              <a:rPr lang="en-US" sz="2400" dirty="0"/>
              <a:t>Accommodate data of different shapes, dimensionalities, precision and sizes.</a:t>
            </a:r>
          </a:p>
          <a:p>
            <a:r>
              <a:rPr lang="en-US" sz="2400" dirty="0"/>
              <a:t>Accommodate data without N-dimensional form</a:t>
            </a:r>
          </a:p>
          <a:p>
            <a:pPr lvl="1"/>
            <a:r>
              <a:rPr lang="en-US" sz="2000" dirty="0"/>
              <a:t>Compressed sensing / sparse sampling</a:t>
            </a:r>
          </a:p>
          <a:p>
            <a:pPr lvl="1"/>
            <a:r>
              <a:rPr lang="en-US" sz="2000" dirty="0"/>
              <a:t>Not all combinations of spectroscopic variables</a:t>
            </a:r>
          </a:p>
          <a:p>
            <a:pPr lvl="1"/>
            <a:r>
              <a:rPr lang="en-US" sz="2000" dirty="0"/>
              <a:t>Incomplete experimental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73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3675" y="60150"/>
            <a:ext cx="8712200" cy="510909"/>
          </a:xfrm>
        </p:spPr>
        <p:txBody>
          <a:bodyPr/>
          <a:lstStyle/>
          <a:p>
            <a:r>
              <a:rPr lang="en-US" sz="3200" dirty="0"/>
              <a:t>Universal Imaging and Spectroscopic Data (USID)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90345" y="3762660"/>
            <a:ext cx="3082696" cy="13454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</a:rPr>
              <a:t>2D Matrix for an Entire Spectral-Image Chunked by outermost position loop.</a:t>
            </a:r>
          </a:p>
          <a:p>
            <a:pPr algn="ctr"/>
            <a:r>
              <a:rPr lang="en-US" sz="1600" dirty="0">
                <a:solidFill>
                  <a:srgbClr val="FFC000"/>
                </a:solidFill>
                <a:latin typeface="Calibri" panose="020F0502020204030204" pitchFamily="34" charset="0"/>
              </a:rPr>
              <a:t>These results have been already normalized by the excitation band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8789" y="2424716"/>
            <a:ext cx="8510749" cy="3757387"/>
          </a:xfrm>
          <a:prstGeom prst="rect">
            <a:avLst/>
          </a:prstGeom>
          <a:solidFill>
            <a:srgbClr val="DCDCDC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527" b="46863"/>
          <a:stretch/>
        </p:blipFill>
        <p:spPr bwMode="auto">
          <a:xfrm>
            <a:off x="2398032" y="2693567"/>
            <a:ext cx="6248663" cy="219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238332" y="1960612"/>
            <a:ext cx="1026626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Position Indices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5507" y="1937608"/>
            <a:ext cx="1012203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Position Values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0470" y="5130209"/>
            <a:ext cx="1330012" cy="492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Spectroscopic Indices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2063" y="5721074"/>
            <a:ext cx="1337567" cy="49244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Calibri" panose="020F0502020204030204" pitchFamily="34" charset="0"/>
              </a:rPr>
              <a:t>Spectroscopic Values</a:t>
            </a:r>
          </a:p>
        </p:txBody>
      </p:sp>
      <p:cxnSp>
        <p:nvCxnSpPr>
          <p:cNvPr id="30" name="Straight Arrow Connector 29"/>
          <p:cNvCxnSpPr>
            <a:cxnSpLocks/>
            <a:stCxn id="21" idx="2"/>
          </p:cNvCxnSpPr>
          <p:nvPr/>
        </p:nvCxnSpPr>
        <p:spPr>
          <a:xfrm flipH="1">
            <a:off x="1686849" y="2514610"/>
            <a:ext cx="64796" cy="178955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7" idx="2"/>
          </p:cNvCxnSpPr>
          <p:nvPr/>
        </p:nvCxnSpPr>
        <p:spPr>
          <a:xfrm>
            <a:off x="611609" y="2491606"/>
            <a:ext cx="329238" cy="201960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18" idx="3"/>
          </p:cNvCxnSpPr>
          <p:nvPr/>
        </p:nvCxnSpPr>
        <p:spPr>
          <a:xfrm flipV="1">
            <a:off x="1600482" y="5332168"/>
            <a:ext cx="192194" cy="44263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  <a:stCxn id="42" idx="3"/>
          </p:cNvCxnSpPr>
          <p:nvPr/>
        </p:nvCxnSpPr>
        <p:spPr>
          <a:xfrm flipV="1">
            <a:off x="1609630" y="5774070"/>
            <a:ext cx="205901" cy="193226"/>
          </a:xfrm>
          <a:prstGeom prst="straightConnector1">
            <a:avLst/>
          </a:prstGeom>
          <a:ln w="190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6055153" y="2518137"/>
            <a:ext cx="2796631" cy="396876"/>
            <a:chOff x="3192113" y="5964329"/>
            <a:chExt cx="2845895" cy="403866"/>
          </a:xfrm>
        </p:grpSpPr>
        <p:sp>
          <p:nvSpPr>
            <p:cNvPr id="11" name="Rectangle 10"/>
            <p:cNvSpPr/>
            <p:nvPr/>
          </p:nvSpPr>
          <p:spPr>
            <a:xfrm>
              <a:off x="3192113" y="5964330"/>
              <a:ext cx="1317665" cy="260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Calibri" panose="020F0502020204030204" pitchFamily="34" charset="0"/>
                </a:rPr>
                <a:t>Attribute A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20343" y="5964329"/>
              <a:ext cx="1317665" cy="260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prstClr val="white"/>
                  </a:solidFill>
                  <a:latin typeface="Calibri" panose="020F0502020204030204" pitchFamily="34" charset="0"/>
                </a:rPr>
                <a:t>Attribute Z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64750" y="5992358"/>
              <a:ext cx="349413" cy="375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274320"/>
              <a:r>
                <a:rPr lang="en-US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 pitchFamily="34" charset="0"/>
                </a:rPr>
                <a:t>…</a:t>
              </a: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891608" y="3796736"/>
            <a:ext cx="1026626" cy="61555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91440" tIns="0" rIns="91440" bIns="0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</a:rPr>
              <a:t>Main Dataset</a:t>
            </a:r>
          </a:p>
        </p:txBody>
      </p:sp>
      <p:sp>
        <p:nvSpPr>
          <p:cNvPr id="72" name="TextBox 71"/>
          <p:cNvSpPr txBox="1"/>
          <p:nvPr/>
        </p:nvSpPr>
        <p:spPr>
          <a:xfrm rot="16200000">
            <a:off x="1466708" y="3570748"/>
            <a:ext cx="156894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</a:t>
            </a:r>
            <a:r>
              <a:rPr lang="en-US" dirty="0">
                <a:latin typeface="Calibri" panose="020F0502020204030204" pitchFamily="34" charset="0"/>
              </a:rPr>
              <a:t>Location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060394" y="2830563"/>
            <a:ext cx="25937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Calibri" panose="020F0502020204030204" pitchFamily="34" charset="0"/>
              </a:rPr>
              <a:t>Time / Spectral </a:t>
            </a:r>
            <a:r>
              <a:rPr lang="en-US" dirty="0"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20655" y="2469388"/>
            <a:ext cx="363558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latin typeface="Calibri" panose="020F0502020204030204" pitchFamily="34" charset="0"/>
              </a:rPr>
              <a:t>Measurement / Analysis parameters</a:t>
            </a:r>
            <a:r>
              <a:rPr lang="en-US" sz="1600" dirty="0"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endParaRPr lang="en-US" sz="1600" dirty="0">
              <a:latin typeface="Calibri" panose="020F0502020204030204" pitchFamily="34" charset="0"/>
            </a:endParaRPr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9" t="73586" r="2411" b="3824"/>
          <a:stretch/>
        </p:blipFill>
        <p:spPr bwMode="auto">
          <a:xfrm>
            <a:off x="1792676" y="5058617"/>
            <a:ext cx="6857485" cy="931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-6339" y="849544"/>
            <a:ext cx="5053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Data stored as 2D matrix of (position x spectral values) regardless of dimensionality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Ancillary datasets explain the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24399" y="771817"/>
            <a:ext cx="4330701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u="sng" dirty="0">
                <a:latin typeface="Calibri" panose="020F0502020204030204" pitchFamily="34" charset="0"/>
              </a:rPr>
              <a:t>Example data types</a:t>
            </a:r>
            <a:r>
              <a:rPr lang="en-US" dirty="0">
                <a:latin typeface="Calibri" panose="020F0502020204030204" pitchFamily="34" charset="0"/>
              </a:rPr>
              <a:t>: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2D images = (</a:t>
            </a:r>
            <a:r>
              <a:rPr lang="en-US" dirty="0" err="1">
                <a:latin typeface="Calibri" panose="020F0502020204030204" pitchFamily="34" charset="0"/>
              </a:rPr>
              <a:t>N</a:t>
            </a:r>
            <a:r>
              <a:rPr lang="en-US" baseline="-25000" dirty="0" err="1">
                <a:latin typeface="Calibri" panose="020F0502020204030204" pitchFamily="34" charset="0"/>
              </a:rPr>
              <a:t>pixels</a:t>
            </a:r>
            <a:r>
              <a:rPr lang="en-US" dirty="0">
                <a:latin typeface="Calibri" panose="020F0502020204030204" pitchFamily="34" charset="0"/>
              </a:rPr>
              <a:t> x 1)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Single spectra = (1 x </a:t>
            </a:r>
            <a:r>
              <a:rPr lang="en-US" dirty="0" err="1">
                <a:latin typeface="Calibri" panose="020F0502020204030204" pitchFamily="34" charset="0"/>
              </a:rPr>
              <a:t>Z</a:t>
            </a:r>
            <a:r>
              <a:rPr lang="en-US" baseline="-25000" dirty="0" err="1">
                <a:latin typeface="Calibri" panose="020F0502020204030204" pitchFamily="34" charset="0"/>
              </a:rPr>
              <a:t>steps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Spectroscopy on grid = (</a:t>
            </a:r>
            <a:r>
              <a:rPr lang="en-US" dirty="0" err="1">
                <a:latin typeface="Calibri" panose="020F0502020204030204" pitchFamily="34" charset="0"/>
              </a:rPr>
              <a:t>N</a:t>
            </a:r>
            <a:r>
              <a:rPr lang="en-US" baseline="-25000" dirty="0" err="1">
                <a:latin typeface="Calibri" panose="020F0502020204030204" pitchFamily="34" charset="0"/>
              </a:rPr>
              <a:t>pixels</a:t>
            </a:r>
            <a:r>
              <a:rPr lang="en-US" dirty="0" err="1">
                <a:latin typeface="Calibri" panose="020F0502020204030204" pitchFamily="34" charset="0"/>
              </a:rPr>
              <a:t>x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V</a:t>
            </a:r>
            <a:r>
              <a:rPr lang="en-US" baseline="-25000" dirty="0" err="1">
                <a:latin typeface="Calibri" panose="020F0502020204030204" pitchFamily="34" charset="0"/>
              </a:rPr>
              <a:t>steps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082" b="46863"/>
          <a:stretch/>
        </p:blipFill>
        <p:spPr bwMode="auto">
          <a:xfrm>
            <a:off x="662592" y="2700759"/>
            <a:ext cx="1130084" cy="2191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E9728B-7E1E-C546-9786-7D3B9781B407}"/>
              </a:ext>
            </a:extLst>
          </p:cNvPr>
          <p:cNvSpPr txBox="1"/>
          <p:nvPr/>
        </p:nvSpPr>
        <p:spPr bwMode="auto">
          <a:xfrm>
            <a:off x="2683110" y="6406282"/>
            <a:ext cx="3942105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Detailed information on </a:t>
            </a:r>
            <a:r>
              <a:rPr lang="en-US" dirty="0" err="1">
                <a:latin typeface="Calibri" panose="020F0502020204030204" pitchFamily="34" charset="0"/>
                <a:ea typeface="ＭＳ Ｐゴシック" pitchFamily="34" charset="-128"/>
              </a:rPr>
              <a:t>pyUSID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303251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CC95-B383-344D-989A-9AEFBB9F7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USID – 1D spectra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5" y="1488831"/>
            <a:ext cx="8624446" cy="39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84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4C9EC-6692-0F4C-9904-9296DA4F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USID – 2D 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088E1A-6658-F345-9D42-61E84B509847}"/>
              </a:ext>
            </a:extLst>
          </p:cNvPr>
          <p:cNvSpPr txBox="1"/>
          <p:nvPr/>
        </p:nvSpPr>
        <p:spPr bwMode="auto">
          <a:xfrm>
            <a:off x="8159795" y="2779317"/>
            <a:ext cx="878305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 b="1" u="sng" dirty="0">
                <a:latin typeface="Calibri" panose="020F0502020204030204" pitchFamily="34" charset="0"/>
                <a:ea typeface="ＭＳ Ｐゴシック" pitchFamily="34" charset="-128"/>
              </a:rPr>
              <a:t>USID 2D 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5"/>
          <a:stretch/>
        </p:blipFill>
        <p:spPr>
          <a:xfrm>
            <a:off x="931924" y="962527"/>
            <a:ext cx="7227871" cy="5728652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79088E1A-6658-F345-9D42-61E84B509847}"/>
              </a:ext>
            </a:extLst>
          </p:cNvPr>
          <p:cNvSpPr txBox="1"/>
          <p:nvPr/>
        </p:nvSpPr>
        <p:spPr bwMode="auto">
          <a:xfrm>
            <a:off x="274262" y="3226688"/>
            <a:ext cx="1315324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400" b="1" u="sng" dirty="0">
                <a:latin typeface="Calibri" panose="020F0502020204030204" pitchFamily="34" charset="0"/>
                <a:ea typeface="ＭＳ Ｐゴシック" pitchFamily="34" charset="-128"/>
              </a:rPr>
              <a:t>Original N-D form</a:t>
            </a:r>
          </a:p>
        </p:txBody>
      </p:sp>
    </p:spTree>
    <p:extLst>
      <p:ext uri="{BB962C8B-B14F-4D97-AF65-F5344CB8AC3E}">
        <p14:creationId xmlns:p14="http://schemas.microsoft.com/office/powerpoint/2010/main" val="2509845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401DD-8A73-3343-A083-8B58F9C44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593752"/>
          </a:xfrm>
        </p:spPr>
        <p:txBody>
          <a:bodyPr/>
          <a:lstStyle/>
          <a:p>
            <a:r>
              <a:rPr lang="en-US" sz="3800" dirty="0"/>
              <a:t>USID – Spectra on Grid (3D)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8" y="826728"/>
            <a:ext cx="8269233" cy="573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0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C165E-17BA-254A-81AC-427F777C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USID - Instrument Agnostic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79148-63D6-8D48-AB3E-8E9C96E22BFF}"/>
              </a:ext>
            </a:extLst>
          </p:cNvPr>
          <p:cNvSpPr txBox="1"/>
          <p:nvPr/>
        </p:nvSpPr>
        <p:spPr bwMode="auto">
          <a:xfrm>
            <a:off x="379696" y="772247"/>
            <a:ext cx="8354118" cy="206210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27432" rIns="27432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ＭＳ Ｐゴシック" pitchFamily="34" charset="-128"/>
              </a:rPr>
              <a:t>Instrument-agnostic data allows instrument-agnostic 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ＭＳ Ｐゴシック" pitchFamily="34" charset="-128"/>
              </a:rPr>
              <a:t>Single version of analysis and processing routine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ＭＳ Ｐゴシック" pitchFamily="34" charset="-128"/>
              </a:rPr>
              <a:t>Brings multiple scientific communities together</a:t>
            </a:r>
          </a:p>
          <a:p>
            <a:pPr algn="ctr"/>
            <a:endParaRPr lang="en-US" sz="2000" b="1" u="sng" dirty="0">
              <a:latin typeface="Calibri" panose="020F0502020204030204" pitchFamily="34" charset="0"/>
              <a:ea typeface="ＭＳ Ｐゴシック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D2E611-38EA-264A-8B52-92626335BC3D}"/>
              </a:ext>
            </a:extLst>
          </p:cNvPr>
          <p:cNvGrpSpPr/>
          <p:nvPr/>
        </p:nvGrpSpPr>
        <p:grpSpPr>
          <a:xfrm>
            <a:off x="1885058" y="2802834"/>
            <a:ext cx="5343394" cy="3427315"/>
            <a:chOff x="4580820" y="2008016"/>
            <a:chExt cx="3703521" cy="23306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6D0639-5A38-E14C-8074-77987B14C1C9}"/>
                </a:ext>
              </a:extLst>
            </p:cNvPr>
            <p:cNvSpPr/>
            <p:nvPr/>
          </p:nvSpPr>
          <p:spPr>
            <a:xfrm>
              <a:off x="4597400" y="2008016"/>
              <a:ext cx="1295400" cy="74797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SPM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Multispectral imaging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0C1A0E-9BB8-AF4F-8E8C-2A6CBB33384F}"/>
                </a:ext>
              </a:extLst>
            </p:cNvPr>
            <p:cNvSpPr/>
            <p:nvPr/>
          </p:nvSpPr>
          <p:spPr>
            <a:xfrm>
              <a:off x="4580820" y="2929926"/>
              <a:ext cx="1311980" cy="620799"/>
            </a:xfrm>
            <a:prstGeom prst="rect">
              <a:avLst/>
            </a:prstGeom>
            <a:solidFill>
              <a:srgbClr val="DFF9E9"/>
            </a:solidFill>
            <a:ln>
              <a:solidFill>
                <a:schemeClr val="tx2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STM I-V spectroscopy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A10875-06A7-6149-AFDD-0ADA9EC3F327}"/>
                </a:ext>
              </a:extLst>
            </p:cNvPr>
            <p:cNvSpPr/>
            <p:nvPr/>
          </p:nvSpPr>
          <p:spPr>
            <a:xfrm>
              <a:off x="4593520" y="3717883"/>
              <a:ext cx="1337380" cy="6207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STEM</a:t>
              </a:r>
            </a:p>
            <a:p>
              <a:pPr algn="ctr">
                <a:lnSpc>
                  <a:spcPct val="9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Calibri" panose="020F0502020204030204" pitchFamily="34" charset="0"/>
                </a:rPr>
                <a:t>ptychography</a:t>
              </a: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25046B2-E703-B148-A845-81BF89526261}"/>
                </a:ext>
              </a:extLst>
            </p:cNvPr>
            <p:cNvSpPr/>
            <p:nvPr/>
          </p:nvSpPr>
          <p:spPr>
            <a:xfrm>
              <a:off x="6619749" y="3274721"/>
              <a:ext cx="1664592" cy="413825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Decomposition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06FD62C-3908-4C4E-8AE9-8F1BFE18E5C4}"/>
                </a:ext>
              </a:extLst>
            </p:cNvPr>
            <p:cNvSpPr/>
            <p:nvPr/>
          </p:nvSpPr>
          <p:spPr>
            <a:xfrm>
              <a:off x="6619749" y="2099808"/>
              <a:ext cx="1216151" cy="413825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FFT filtering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2B33159-0501-4E4E-8B3E-D29499F3D628}"/>
                </a:ext>
              </a:extLst>
            </p:cNvPr>
            <p:cNvSpPr/>
            <p:nvPr/>
          </p:nvSpPr>
          <p:spPr>
            <a:xfrm>
              <a:off x="6650420" y="3846641"/>
              <a:ext cx="1216151" cy="41382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Clustering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97C11B7-2A58-7D4E-B766-FA9CEB96B04E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5892800" y="2382002"/>
              <a:ext cx="726949" cy="8583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E1263E9-4053-274B-BBDD-D2ACEDF76508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5892800" y="3240326"/>
              <a:ext cx="726949" cy="1124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F8D5E0-3A0D-CD48-9637-76CCA95E83F9}"/>
                </a:ext>
              </a:extLst>
            </p:cNvPr>
            <p:cNvCxnSpPr>
              <a:stCxn id="7" idx="3"/>
              <a:endCxn id="10" idx="1"/>
            </p:cNvCxnSpPr>
            <p:nvPr/>
          </p:nvCxnSpPr>
          <p:spPr>
            <a:xfrm>
              <a:off x="5930900" y="4028283"/>
              <a:ext cx="719520" cy="252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7B8AC2-BD4A-F34C-BC77-1D46FAA2E56F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5930900" y="3550725"/>
              <a:ext cx="688849" cy="4775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E96DD8-AE2D-924F-AC61-8EE1D7F3CB3F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5892800" y="2382001"/>
              <a:ext cx="757620" cy="14646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A93FBAA-26DC-E142-967B-59C53EF642D6}"/>
                </a:ext>
              </a:extLst>
            </p:cNvPr>
            <p:cNvSpPr/>
            <p:nvPr/>
          </p:nvSpPr>
          <p:spPr>
            <a:xfrm>
              <a:off x="6628025" y="2697613"/>
              <a:ext cx="1656316" cy="413825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Functional fitting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DC1A367-CA47-3943-9CEC-97714FDEBD2C}"/>
                </a:ext>
              </a:extLst>
            </p:cNvPr>
            <p:cNvCxnSpPr>
              <a:stCxn id="5" idx="3"/>
              <a:endCxn id="16" idx="1"/>
            </p:cNvCxnSpPr>
            <p:nvPr/>
          </p:nvCxnSpPr>
          <p:spPr>
            <a:xfrm>
              <a:off x="5892800" y="2382001"/>
              <a:ext cx="735225" cy="5225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2573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59D6-52C6-1148-85EA-197932E2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10" y="105460"/>
            <a:ext cx="8636290" cy="615553"/>
          </a:xfrm>
        </p:spPr>
        <p:txBody>
          <a:bodyPr/>
          <a:lstStyle/>
          <a:p>
            <a:r>
              <a:rPr lang="en-US" dirty="0"/>
              <a:t>Expectation of 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3956-07EE-8A4D-8535-D96C60E39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60" y="1093940"/>
            <a:ext cx="8642640" cy="4876800"/>
          </a:xfrm>
        </p:spPr>
        <p:txBody>
          <a:bodyPr/>
          <a:lstStyle/>
          <a:p>
            <a:r>
              <a:rPr lang="en-US" sz="2400" dirty="0"/>
              <a:t>Established standard in scientific research</a:t>
            </a:r>
          </a:p>
          <a:p>
            <a:r>
              <a:rPr lang="en-US" sz="2400" dirty="0"/>
              <a:t>Store multiple datasets of different shapes, dimensionalities, precision and sizes.</a:t>
            </a:r>
          </a:p>
          <a:p>
            <a:r>
              <a:rPr lang="en-US" sz="2400" dirty="0"/>
              <a:t>Scale very efficiently from few kilobytes to several terabytes</a:t>
            </a:r>
          </a:p>
          <a:p>
            <a:r>
              <a:rPr lang="en-US" sz="2400" dirty="0"/>
              <a:t>Able to read and write data using any programming language including Python, R, Matlab, C/C++, Java, Fortran, Igor Pro, etc. </a:t>
            </a:r>
          </a:p>
          <a:p>
            <a:pPr lvl="1"/>
            <a:r>
              <a:rPr lang="en-US" sz="2000" dirty="0"/>
              <a:t>(without requiring installation of modules that are hard to install)</a:t>
            </a:r>
          </a:p>
          <a:p>
            <a:r>
              <a:rPr lang="en-US" sz="2400" dirty="0"/>
              <a:t>Store metadata - experimental or analysis parameters</a:t>
            </a:r>
          </a:p>
          <a:p>
            <a:r>
              <a:rPr lang="en-US" sz="2400" dirty="0"/>
              <a:t>Highly flexible and poses minimal restrictions on how the data can and should be stored.</a:t>
            </a:r>
          </a:p>
          <a:p>
            <a:r>
              <a:rPr lang="en-US" sz="2400" dirty="0"/>
              <a:t>Compatible with cloud and high-performance computing paradigms (support parallel read and write)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9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01" y="832487"/>
            <a:ext cx="6494272" cy="565457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HDF5 file is a smart container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Capable of storing multidimensional datasets, Images, text, measurement parameters, etc.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Contents organized like traditional folders and files</a:t>
            </a:r>
          </a:p>
          <a:p>
            <a:pPr lvl="2">
              <a:lnSpc>
                <a:spcPct val="110000"/>
              </a:lnSpc>
            </a:pPr>
            <a:r>
              <a:rPr lang="en-US" b="1" dirty="0"/>
              <a:t>Groups</a:t>
            </a:r>
            <a:r>
              <a:rPr lang="en-US" dirty="0"/>
              <a:t> - Analogous to file folders</a:t>
            </a:r>
          </a:p>
          <a:p>
            <a:pPr lvl="2">
              <a:lnSpc>
                <a:spcPct val="110000"/>
              </a:lnSpc>
            </a:pPr>
            <a:r>
              <a:rPr lang="en-US" b="1" dirty="0"/>
              <a:t>Dataset</a:t>
            </a:r>
            <a:r>
              <a:rPr lang="en-US" dirty="0"/>
              <a:t> – 1 to N dimensional data</a:t>
            </a:r>
          </a:p>
          <a:p>
            <a:pPr lvl="3">
              <a:lnSpc>
                <a:spcPct val="110000"/>
              </a:lnSpc>
            </a:pPr>
            <a:r>
              <a:rPr lang="en-US" dirty="0"/>
              <a:t>Integer, floating point, complex numbers </a:t>
            </a:r>
            <a:r>
              <a:rPr lang="en-US" dirty="0" err="1"/>
              <a:t>etc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b="1" dirty="0"/>
              <a:t>Attributes</a:t>
            </a:r>
            <a:r>
              <a:rPr lang="en-US" dirty="0"/>
              <a:t> – {</a:t>
            </a:r>
            <a:r>
              <a:rPr lang="en-US" sz="2100" dirty="0"/>
              <a:t>Key : value} pairs useful for describing data and experimental parameters, etc.</a:t>
            </a:r>
          </a:p>
          <a:p>
            <a:pPr>
              <a:lnSpc>
                <a:spcPct val="110000"/>
              </a:lnSpc>
            </a:pPr>
            <a:r>
              <a:rPr lang="en-US" dirty="0"/>
              <a:t>Easily accessible – C, C++, python, Java….</a:t>
            </a:r>
          </a:p>
          <a:p>
            <a:pPr>
              <a:lnSpc>
                <a:spcPct val="110000"/>
              </a:lnSpc>
            </a:pPr>
            <a:r>
              <a:rPr lang="en-US" dirty="0"/>
              <a:t>Tree structure + nomenclature +attributes are </a:t>
            </a:r>
            <a:r>
              <a:rPr lang="en-US" b="1" dirty="0"/>
              <a:t>records of workflow </a:t>
            </a:r>
            <a:r>
              <a:rPr lang="en-US" dirty="0"/>
              <a:t>applied to dataset</a:t>
            </a:r>
          </a:p>
          <a:p>
            <a:pPr>
              <a:lnSpc>
                <a:spcPct val="110000"/>
              </a:lnSpc>
            </a:pPr>
            <a:r>
              <a:rPr lang="en-US" dirty="0"/>
              <a:t>Parallel read / write, HPC &amp; cloud compatible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2910" y="62716"/>
            <a:ext cx="8636290" cy="620170"/>
          </a:xfrm>
        </p:spPr>
        <p:txBody>
          <a:bodyPr/>
          <a:lstStyle/>
          <a:p>
            <a:r>
              <a:rPr lang="en-US" dirty="0"/>
              <a:t>Hierarchical Data Format (HDF5)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36666" y="851658"/>
            <a:ext cx="1731459" cy="1731459"/>
            <a:chOff x="6281682" y="915158"/>
            <a:chExt cx="2667000" cy="2667000"/>
          </a:xfrm>
        </p:grpSpPr>
        <p:pic>
          <p:nvPicPr>
            <p:cNvPr id="1029" name="Picture 5" descr="C:\Users\syz\AppData\Local\Microsoft\Windows\Temporary Internet Files\Content.IE5\GB132FGK\nicubunu-Out-of-the-box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682" y="915158"/>
              <a:ext cx="2667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E:\Example_BE_data\BE_Line\KNN_BE_Line_1um_0002\KNN_BE_Line_1um_0002_fast_fit_phase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6" t="7380" r="22229" b="2287"/>
            <a:stretch/>
          </p:blipFill>
          <p:spPr bwMode="auto">
            <a:xfrm rot="338046">
              <a:off x="6670750" y="1202551"/>
              <a:ext cx="881107" cy="9096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ornldata.ornl.gov\home\Desktop\Python development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3" t="43842" r="50376" b="29386"/>
            <a:stretch/>
          </p:blipFill>
          <p:spPr bwMode="auto">
            <a:xfrm rot="20107706">
              <a:off x="7585765" y="968900"/>
              <a:ext cx="1306004" cy="1053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:\Users\syz\AppData\Local\Microsoft\Windows\Temporary Internet Files\Content.IE5\3XS9HKCE\uBoY8[1]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439" y="933047"/>
              <a:ext cx="1403405" cy="842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7640" b="73292" l="40189" r="754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95" t="22220" r="22110" b="20940"/>
            <a:stretch/>
          </p:blipFill>
          <p:spPr bwMode="auto">
            <a:xfrm>
              <a:off x="7468496" y="1291077"/>
              <a:ext cx="1089289" cy="106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https://upload.wikimedia.org/wikipedia/en/1/19/HDF_File_Format_Logo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18500" y1="48182" x2="18500" y2="48182"/>
                          <a14:foregroundMark x1="4500" y1="10909" x2="4500" y2="109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195" y="2389489"/>
              <a:ext cx="1454657" cy="800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" r="30830" b="58947"/>
          <a:stretch/>
        </p:blipFill>
        <p:spPr bwMode="auto">
          <a:xfrm>
            <a:off x="6405430" y="2646616"/>
            <a:ext cx="2543129" cy="3665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067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F0BD-E08A-7646-B1F1-ED3EF79C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10" y="105460"/>
            <a:ext cx="8636290" cy="620170"/>
          </a:xfrm>
        </p:spPr>
        <p:txBody>
          <a:bodyPr/>
          <a:lstStyle/>
          <a:p>
            <a:r>
              <a:rPr lang="en-US" dirty="0"/>
              <a:t>Expectation from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9F536-EB61-6947-A325-B49B1A59C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learn and understand</a:t>
            </a:r>
          </a:p>
          <a:p>
            <a:r>
              <a:rPr lang="en-US" dirty="0"/>
              <a:t>Strong support-base</a:t>
            </a:r>
          </a:p>
          <a:p>
            <a:r>
              <a:rPr lang="en-US" dirty="0"/>
              <a:t>Established community standard</a:t>
            </a:r>
          </a:p>
          <a:p>
            <a:r>
              <a:rPr lang="en-US" dirty="0"/>
              <a:t>Straightforward to implement and maintain</a:t>
            </a:r>
          </a:p>
          <a:p>
            <a:r>
              <a:rPr lang="en-US" dirty="0"/>
              <a:t>Optimized libraries for scientific and numeric algorithms</a:t>
            </a:r>
          </a:p>
          <a:p>
            <a:r>
              <a:rPr lang="en-US" dirty="0"/>
              <a:t>Access to existing imaging related packages</a:t>
            </a:r>
          </a:p>
          <a:p>
            <a:r>
              <a:rPr lang="en-US" dirty="0"/>
              <a:t>Free</a:t>
            </a:r>
          </a:p>
          <a:p>
            <a:r>
              <a:rPr lang="en-US" dirty="0"/>
              <a:t>Scalable to multiple CPU cores + distributed computing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9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567399"/>
          </a:xfrm>
        </p:spPr>
        <p:txBody>
          <a:bodyPr/>
          <a:lstStyle/>
          <a:p>
            <a:r>
              <a:rPr lang="en-US" sz="3600" dirty="0"/>
              <a:t>Multitude of Instruments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05" y="893448"/>
            <a:ext cx="1934063" cy="2019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39D61-F846-564A-8CD9-A555BCF1D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589" y="915570"/>
            <a:ext cx="1748909" cy="1730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79" y="4404877"/>
            <a:ext cx="2905636" cy="1908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0" r="17207"/>
          <a:stretch/>
        </p:blipFill>
        <p:spPr>
          <a:xfrm>
            <a:off x="212165" y="4127500"/>
            <a:ext cx="2142101" cy="2369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r="18317"/>
          <a:stretch/>
        </p:blipFill>
        <p:spPr>
          <a:xfrm>
            <a:off x="3113381" y="4442572"/>
            <a:ext cx="1488832" cy="2381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3898063" y="2626669"/>
            <a:ext cx="2489119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A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tomic </a:t>
            </a: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F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orce </a:t>
            </a: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M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icroscope (AFM)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3881397" y="4432868"/>
            <a:ext cx="2052882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S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canning </a:t>
            </a: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T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ransmission </a:t>
            </a: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E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lectron </a:t>
            </a: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M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icroscope (STEM)</a:t>
            </a:r>
          </a:p>
        </p:txBody>
      </p:sp>
      <p:sp>
        <p:nvSpPr>
          <p:cNvPr id="27" name="TextBox 26"/>
          <p:cNvSpPr txBox="1"/>
          <p:nvPr/>
        </p:nvSpPr>
        <p:spPr bwMode="auto">
          <a:xfrm>
            <a:off x="1069437" y="4021435"/>
            <a:ext cx="1967388" cy="92333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S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canning </a:t>
            </a: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T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unneling </a:t>
            </a: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M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icroscope (STM)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8" b="5780"/>
          <a:stretch/>
        </p:blipFill>
        <p:spPr>
          <a:xfrm>
            <a:off x="59632" y="1022531"/>
            <a:ext cx="3355202" cy="17208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478613" y="2727944"/>
            <a:ext cx="2635250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Micro Raman Microscope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677655" y="2949834"/>
            <a:ext cx="2326645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AFM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 with </a:t>
            </a: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I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nfra</a:t>
            </a:r>
            <a:r>
              <a:rPr lang="en-US" u="sng" dirty="0">
                <a:latin typeface="Calibri" panose="020F0502020204030204" pitchFamily="34" charset="0"/>
                <a:ea typeface="ＭＳ Ｐゴシック" pitchFamily="34" charset="-128"/>
              </a:rPr>
              <a:t>r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ed spectroscopy (AFM-IR)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6991463" y="4081711"/>
            <a:ext cx="1816815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AFM with Raman spectroscopy</a:t>
            </a:r>
          </a:p>
        </p:txBody>
      </p:sp>
    </p:spTree>
    <p:extLst>
      <p:ext uri="{BB962C8B-B14F-4D97-AF65-F5344CB8AC3E}">
        <p14:creationId xmlns:p14="http://schemas.microsoft.com/office/powerpoint/2010/main" val="893486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 txBox="1">
            <a:spLocks/>
          </p:cNvSpPr>
          <p:nvPr/>
        </p:nvSpPr>
        <p:spPr bwMode="auto">
          <a:xfrm>
            <a:off x="102552" y="86314"/>
            <a:ext cx="8628678" cy="620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kern="1200">
                <a:solidFill>
                  <a:srgbClr val="006C3A"/>
                </a:solidFill>
                <a:latin typeface="Arial Black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pPr defTabSz="914400"/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(Purely) Programmer-Driven Solution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488786" y="6456071"/>
            <a:ext cx="4746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Lingerfelt et al., </a:t>
            </a:r>
            <a:r>
              <a:rPr lang="it-IT" sz="1200" i="1" dirty="0"/>
              <a:t>Procedia Computer Science</a:t>
            </a:r>
            <a:r>
              <a:rPr lang="it-IT" sz="1200" dirty="0"/>
              <a:t> </a:t>
            </a:r>
            <a:r>
              <a:rPr lang="it-IT" sz="1200" b="1" dirty="0"/>
              <a:t>80</a:t>
            </a:r>
            <a:r>
              <a:rPr lang="it-IT" sz="1200" dirty="0"/>
              <a:t>, 2276-2280 (2016).</a:t>
            </a:r>
          </a:p>
        </p:txBody>
      </p:sp>
      <p:sp>
        <p:nvSpPr>
          <p:cNvPr id="75" name="Content Placeholder 2"/>
          <p:cNvSpPr>
            <a:spLocks noGrp="1"/>
          </p:cNvSpPr>
          <p:nvPr>
            <p:ph idx="1"/>
          </p:nvPr>
        </p:nvSpPr>
        <p:spPr>
          <a:xfrm>
            <a:off x="6806089" y="954644"/>
            <a:ext cx="2185512" cy="537253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b="1" u="sng" dirty="0"/>
              <a:t>Successes</a:t>
            </a:r>
            <a:r>
              <a:rPr lang="en-US" sz="2400" dirty="0"/>
              <a:t>:</a:t>
            </a:r>
          </a:p>
          <a:p>
            <a:pPr marL="457200" lvl="1">
              <a:lnSpc>
                <a:spcPct val="110000"/>
              </a:lnSpc>
            </a:pPr>
            <a:r>
              <a:rPr lang="en-US" sz="2000" dirty="0"/>
              <a:t>Easy to use – Point-click</a:t>
            </a:r>
          </a:p>
          <a:p>
            <a:pPr marL="457200" lvl="1">
              <a:lnSpc>
                <a:spcPct val="110000"/>
              </a:lnSpc>
            </a:pPr>
            <a:r>
              <a:rPr lang="en-US" sz="2000" dirty="0"/>
              <a:t>Fast – on super-computers</a:t>
            </a:r>
          </a:p>
          <a:p>
            <a:pPr>
              <a:lnSpc>
                <a:spcPct val="110000"/>
              </a:lnSpc>
            </a:pPr>
            <a:r>
              <a:rPr lang="en-US" sz="2400" b="1" u="sng" dirty="0"/>
              <a:t>Shortcomings</a:t>
            </a:r>
            <a:r>
              <a:rPr lang="en-US" sz="2400" dirty="0"/>
              <a:t>:</a:t>
            </a:r>
          </a:p>
          <a:p>
            <a:pPr marL="457200" lvl="1">
              <a:lnSpc>
                <a:spcPct val="110000"/>
              </a:lnSpc>
            </a:pPr>
            <a:r>
              <a:rPr lang="en-US" sz="2000" dirty="0"/>
              <a:t>Very long development cycle</a:t>
            </a:r>
          </a:p>
          <a:p>
            <a:pPr marL="457200" lvl="1">
              <a:lnSpc>
                <a:spcPct val="110000"/>
              </a:lnSpc>
            </a:pPr>
            <a:r>
              <a:rPr lang="en-US" sz="2000" dirty="0"/>
              <a:t>Very expensive</a:t>
            </a:r>
          </a:p>
          <a:p>
            <a:pPr marL="457200" lvl="1">
              <a:lnSpc>
                <a:spcPct val="110000"/>
              </a:lnSpc>
            </a:pPr>
            <a:r>
              <a:rPr lang="en-US" sz="2000" dirty="0"/>
              <a:t>Brittle (points of failure)</a:t>
            </a:r>
          </a:p>
          <a:p>
            <a:pPr marL="457200" lvl="1">
              <a:lnSpc>
                <a:spcPct val="110000"/>
              </a:lnSpc>
            </a:pPr>
            <a:r>
              <a:rPr lang="en-US" sz="2000" dirty="0"/>
              <a:t>Scientists had no control!!</a:t>
            </a:r>
          </a:p>
          <a:p>
            <a:pPr>
              <a:lnSpc>
                <a:spcPct val="110000"/>
              </a:lnSpc>
            </a:pPr>
            <a:endParaRPr lang="en-US" sz="24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8056" y="1332264"/>
            <a:ext cx="6588033" cy="4994919"/>
            <a:chOff x="208367" y="875447"/>
            <a:chExt cx="6495087" cy="4994919"/>
          </a:xfrm>
        </p:grpSpPr>
        <p:grpSp>
          <p:nvGrpSpPr>
            <p:cNvPr id="29" name="Group 28"/>
            <p:cNvGrpSpPr/>
            <p:nvPr/>
          </p:nvGrpSpPr>
          <p:grpSpPr>
            <a:xfrm>
              <a:off x="2469594" y="2448093"/>
              <a:ext cx="633374" cy="601386"/>
              <a:chOff x="3148013" y="1839913"/>
              <a:chExt cx="785812" cy="746125"/>
            </a:xfrm>
          </p:grpSpPr>
          <p:sp>
            <p:nvSpPr>
              <p:cNvPr id="33" name="Right Arrow 32"/>
              <p:cNvSpPr/>
              <p:nvPr/>
            </p:nvSpPr>
            <p:spPr bwMode="auto">
              <a:xfrm>
                <a:off x="3211513" y="1839913"/>
                <a:ext cx="690562" cy="276225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34" name="Right Arrow 33"/>
              <p:cNvSpPr/>
              <p:nvPr/>
            </p:nvSpPr>
            <p:spPr bwMode="auto">
              <a:xfrm rot="10800000">
                <a:off x="3171825" y="2309813"/>
                <a:ext cx="690563" cy="276225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13368" name="Rectangle 34"/>
              <p:cNvSpPr>
                <a:spLocks noChangeArrowheads="1"/>
              </p:cNvSpPr>
              <p:nvPr/>
            </p:nvSpPr>
            <p:spPr bwMode="auto">
              <a:xfrm>
                <a:off x="3148013" y="2072074"/>
                <a:ext cx="785812" cy="31502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 b="1" dirty="0">
                    <a:solidFill>
                      <a:srgbClr val="1E7640"/>
                    </a:solidFill>
                    <a:latin typeface="Avenir Medium" charset="0"/>
                    <a:cs typeface="Arial" charset="0"/>
                  </a:rPr>
                  <a:t>HTTPS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365264" y="3731680"/>
              <a:ext cx="702834" cy="1401392"/>
              <a:chOff x="3084312" y="3581834"/>
              <a:chExt cx="871989" cy="1738672"/>
            </a:xfrm>
          </p:grpSpPr>
          <p:sp>
            <p:nvSpPr>
              <p:cNvPr id="37" name="Right Arrow 36"/>
              <p:cNvSpPr/>
              <p:nvPr/>
            </p:nvSpPr>
            <p:spPr bwMode="auto">
              <a:xfrm rot="19800000">
                <a:off x="3171976" y="3581834"/>
                <a:ext cx="690562" cy="276225"/>
              </a:xfrm>
              <a:prstGeom prst="rightArrow">
                <a:avLst/>
              </a:prstGeom>
              <a:solidFill>
                <a:schemeClr val="bg1">
                  <a:lumMod val="95000"/>
                  <a:alpha val="31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38" name="Right Arrow 37"/>
              <p:cNvSpPr/>
              <p:nvPr/>
            </p:nvSpPr>
            <p:spPr bwMode="auto">
              <a:xfrm rot="9000000">
                <a:off x="3156100" y="3904049"/>
                <a:ext cx="690563" cy="276225"/>
              </a:xfrm>
              <a:prstGeom prst="rightArrow">
                <a:avLst/>
              </a:prstGeom>
              <a:solidFill>
                <a:schemeClr val="bg1">
                  <a:lumMod val="95000"/>
                  <a:alpha val="31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13365" name="Rectangle 38"/>
              <p:cNvSpPr>
                <a:spLocks noChangeArrowheads="1"/>
              </p:cNvSpPr>
              <p:nvPr/>
            </p:nvSpPr>
            <p:spPr bwMode="auto">
              <a:xfrm>
                <a:off x="3084312" y="4251324"/>
                <a:ext cx="871989" cy="106918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 b="1" dirty="0">
                    <a:solidFill>
                      <a:srgbClr val="1E7640"/>
                    </a:solidFill>
                    <a:latin typeface="Avenir Medium" charset="0"/>
                    <a:cs typeface="Arial" charset="0"/>
                  </a:rPr>
                  <a:t>High Speed Secure Data Transfer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113959" y="1114022"/>
              <a:ext cx="3485179" cy="2988688"/>
              <a:chOff x="4013200" y="1069712"/>
              <a:chExt cx="4783138" cy="4101736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13200" y="1501775"/>
                <a:ext cx="4783138" cy="3669673"/>
              </a:xfrm>
              <a:prstGeom prst="roundRect">
                <a:avLst>
                  <a:gd name="adj" fmla="val 8739"/>
                </a:avLst>
              </a:prstGeom>
              <a:solidFill>
                <a:schemeClr val="bg1">
                  <a:lumMod val="85000"/>
                  <a:alpha val="31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4187825" y="1930401"/>
                <a:ext cx="1963738" cy="3050405"/>
              </a:xfrm>
              <a:prstGeom prst="roundRect">
                <a:avLst>
                  <a:gd name="adj" fmla="val 8739"/>
                </a:avLst>
              </a:prstGeom>
              <a:solidFill>
                <a:schemeClr val="bg1">
                  <a:lumMod val="85000"/>
                  <a:alpha val="31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 b="1" dirty="0">
                  <a:solidFill>
                    <a:srgbClr val="1E7640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4334556" y="2444751"/>
                <a:ext cx="1643062" cy="2394140"/>
              </a:xfrm>
              <a:prstGeom prst="roundRect">
                <a:avLst>
                  <a:gd name="adj" fmla="val 8739"/>
                </a:avLst>
              </a:prstGeom>
              <a:solidFill>
                <a:schemeClr val="bg1">
                  <a:lumMod val="85000"/>
                  <a:alpha val="31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 b="1" dirty="0">
                  <a:solidFill>
                    <a:srgbClr val="1E7640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6562725" y="1935163"/>
                <a:ext cx="1962149" cy="3053869"/>
              </a:xfrm>
              <a:prstGeom prst="roundRect">
                <a:avLst>
                  <a:gd name="adj" fmla="val 8739"/>
                </a:avLst>
              </a:prstGeom>
              <a:solidFill>
                <a:schemeClr val="bg1">
                  <a:lumMod val="85000"/>
                  <a:alpha val="31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723063" y="2444751"/>
                <a:ext cx="1643062" cy="864598"/>
              </a:xfrm>
              <a:prstGeom prst="roundRect">
                <a:avLst>
                  <a:gd name="adj" fmla="val 8739"/>
                </a:avLst>
              </a:prstGeom>
              <a:solidFill>
                <a:schemeClr val="bg1">
                  <a:lumMod val="85000"/>
                  <a:alpha val="31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 b="1" dirty="0">
                  <a:solidFill>
                    <a:srgbClr val="1E7640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13323" name="TextBox 13"/>
              <p:cNvSpPr txBox="1">
                <a:spLocks noChangeArrowheads="1"/>
              </p:cNvSpPr>
              <p:nvPr/>
            </p:nvSpPr>
            <p:spPr bwMode="auto">
              <a:xfrm>
                <a:off x="6642914" y="2698913"/>
                <a:ext cx="1819838" cy="50687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900" dirty="0">
                    <a:solidFill>
                      <a:srgbClr val="1E7640"/>
                    </a:solidFill>
                    <a:latin typeface="Avenir Medium" charset="0"/>
                    <a:cs typeface="Arial" charset="0"/>
                  </a:rPr>
                  <a:t>PHP Web Service</a:t>
                </a:r>
              </a:p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900" dirty="0">
                    <a:solidFill>
                      <a:srgbClr val="1E7640"/>
                    </a:solidFill>
                    <a:latin typeface="Avenir Medium" charset="0"/>
                    <a:cs typeface="Arial" charset="0"/>
                  </a:rPr>
                  <a:t>&amp; Serial Data Analysis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712146" y="3627438"/>
                <a:ext cx="1643062" cy="1106102"/>
              </a:xfrm>
              <a:prstGeom prst="roundRect">
                <a:avLst>
                  <a:gd name="adj" fmla="val 8739"/>
                </a:avLst>
              </a:prstGeom>
              <a:solidFill>
                <a:schemeClr val="bg1">
                  <a:lumMod val="85000"/>
                  <a:alpha val="31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 b="1" dirty="0">
                  <a:solidFill>
                    <a:srgbClr val="1E7640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7124701" y="3472001"/>
                <a:ext cx="835025" cy="355600"/>
              </a:xfrm>
              <a:prstGeom prst="roundRect">
                <a:avLst>
                  <a:gd name="adj" fmla="val 8739"/>
                </a:avLst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b="1" dirty="0">
                    <a:solidFill>
                      <a:srgbClr val="1E7640"/>
                    </a:solidFill>
                    <a:latin typeface="Avenir Medium"/>
                    <a:cs typeface="Avenir Medium"/>
                  </a:rPr>
                  <a:t>Data Tier</a:t>
                </a:r>
              </a:p>
            </p:txBody>
          </p:sp>
          <p:sp>
            <p:nvSpPr>
              <p:cNvPr id="13326" name="TextBox 16"/>
              <p:cNvSpPr txBox="1">
                <a:spLocks noChangeArrowheads="1"/>
              </p:cNvSpPr>
              <p:nvPr/>
            </p:nvSpPr>
            <p:spPr bwMode="auto">
              <a:xfrm>
                <a:off x="6706781" y="4251334"/>
                <a:ext cx="931039" cy="50687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900">
                    <a:solidFill>
                      <a:srgbClr val="1E7640"/>
                    </a:solidFill>
                    <a:latin typeface="Avenir Medium" charset="0"/>
                    <a:cs typeface="Arial" charset="0"/>
                  </a:rPr>
                  <a:t>MySQL </a:t>
                </a:r>
              </a:p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900">
                    <a:solidFill>
                      <a:srgbClr val="1E7640"/>
                    </a:solidFill>
                    <a:latin typeface="Avenir Medium" charset="0"/>
                    <a:cs typeface="Arial" charset="0"/>
                  </a:rPr>
                  <a:t>Database</a:t>
                </a:r>
              </a:p>
            </p:txBody>
          </p:sp>
          <p:sp>
            <p:nvSpPr>
              <p:cNvPr id="13327" name="TextBox 17"/>
              <p:cNvSpPr txBox="1">
                <a:spLocks noChangeArrowheads="1"/>
              </p:cNvSpPr>
              <p:nvPr/>
            </p:nvSpPr>
            <p:spPr bwMode="auto">
              <a:xfrm>
                <a:off x="7447414" y="4273922"/>
                <a:ext cx="1019039" cy="50687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900">
                    <a:solidFill>
                      <a:srgbClr val="1E7640"/>
                    </a:solidFill>
                    <a:latin typeface="Avenir Medium" charset="0"/>
                    <a:cs typeface="Arial" charset="0"/>
                  </a:rPr>
                  <a:t>Data </a:t>
                </a:r>
              </a:p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900">
                    <a:solidFill>
                      <a:srgbClr val="1E7640"/>
                    </a:solidFill>
                    <a:latin typeface="Avenir Medium" charset="0"/>
                    <a:cs typeface="Arial" charset="0"/>
                  </a:rPr>
                  <a:t>&amp; Artifacts </a:t>
                </a:r>
              </a:p>
            </p:txBody>
          </p:sp>
          <p:sp>
            <p:nvSpPr>
              <p:cNvPr id="19" name="Magnetic Disk 18"/>
              <p:cNvSpPr/>
              <p:nvPr/>
            </p:nvSpPr>
            <p:spPr>
              <a:xfrm>
                <a:off x="6957989" y="3871109"/>
                <a:ext cx="382587" cy="400050"/>
              </a:xfrm>
              <a:prstGeom prst="flowChartMagneticDisk">
                <a:avLst/>
              </a:prstGeom>
              <a:solidFill>
                <a:schemeClr val="bg1">
                  <a:lumMod val="85000"/>
                  <a:alpha val="31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20" name="Multidocument 19"/>
              <p:cNvSpPr/>
              <p:nvPr/>
            </p:nvSpPr>
            <p:spPr>
              <a:xfrm>
                <a:off x="7760877" y="3863536"/>
                <a:ext cx="400050" cy="438150"/>
              </a:xfrm>
              <a:prstGeom prst="flowChartMultidocument">
                <a:avLst/>
              </a:prstGeom>
              <a:solidFill>
                <a:schemeClr val="bg1">
                  <a:lumMod val="85000"/>
                  <a:alpha val="31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4353181" y="1069712"/>
                <a:ext cx="4040338" cy="1583001"/>
                <a:chOff x="4353181" y="1069712"/>
                <a:chExt cx="4040338" cy="1583001"/>
              </a:xfrm>
            </p:grpSpPr>
            <p:sp>
              <p:nvSpPr>
                <p:cNvPr id="7" name="Rounded Rectangle 6"/>
                <p:cNvSpPr/>
                <p:nvPr/>
              </p:nvSpPr>
              <p:spPr>
                <a:xfrm>
                  <a:off x="4404973" y="1760206"/>
                  <a:ext cx="1561468" cy="393700"/>
                </a:xfrm>
                <a:prstGeom prst="roundRect">
                  <a:avLst>
                    <a:gd name="adj" fmla="val 8739"/>
                  </a:avLst>
                </a:prstGeom>
                <a:solidFill>
                  <a:schemeClr val="bg1"/>
                </a:solidFill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dirty="0">
                      <a:solidFill>
                        <a:srgbClr val="1E7640"/>
                      </a:solidFill>
                      <a:latin typeface="Avenir Medium"/>
                      <a:cs typeface="Avenir Medium"/>
                    </a:rPr>
                    <a:t>Supercomputing</a:t>
                  </a:r>
                </a:p>
              </p:txBody>
            </p:sp>
            <p:sp>
              <p:nvSpPr>
                <p:cNvPr id="9" name="Rounded Rectangle 8"/>
                <p:cNvSpPr/>
                <p:nvPr/>
              </p:nvSpPr>
              <p:spPr>
                <a:xfrm>
                  <a:off x="4497388" y="2243138"/>
                  <a:ext cx="1343025" cy="409575"/>
                </a:xfrm>
                <a:prstGeom prst="roundRect">
                  <a:avLst>
                    <a:gd name="adj" fmla="val 8739"/>
                  </a:avLst>
                </a:prstGeom>
                <a:solidFill>
                  <a:schemeClr val="bg1"/>
                </a:solidFill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dirty="0">
                      <a:solidFill>
                        <a:srgbClr val="1E7640"/>
                      </a:solidFill>
                      <a:latin typeface="Avenir Medium"/>
                      <a:cs typeface="Avenir Medium"/>
                    </a:rPr>
                    <a:t>Compute Resource</a:t>
                  </a:r>
                </a:p>
              </p:txBody>
            </p:sp>
            <p:sp>
              <p:nvSpPr>
                <p:cNvPr id="11" name="Rounded Rectangle 10"/>
                <p:cNvSpPr/>
                <p:nvPr/>
              </p:nvSpPr>
              <p:spPr>
                <a:xfrm>
                  <a:off x="6872288" y="1754188"/>
                  <a:ext cx="1343025" cy="393700"/>
                </a:xfrm>
                <a:prstGeom prst="roundRect">
                  <a:avLst>
                    <a:gd name="adj" fmla="val 8739"/>
                  </a:avLst>
                </a:prstGeom>
                <a:solidFill>
                  <a:schemeClr val="bg1"/>
                </a:solidFill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dirty="0">
                      <a:solidFill>
                        <a:srgbClr val="1E7640"/>
                      </a:solidFill>
                      <a:latin typeface="Avenir Medium"/>
                      <a:cs typeface="Avenir Medium"/>
                    </a:rPr>
                    <a:t>Web and </a:t>
                  </a:r>
                </a:p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dirty="0">
                      <a:solidFill>
                        <a:srgbClr val="1E7640"/>
                      </a:solidFill>
                      <a:latin typeface="Avenir Medium"/>
                      <a:cs typeface="Avenir Medium"/>
                    </a:rPr>
                    <a:t>Data Server</a:t>
                  </a:r>
                </a:p>
              </p:txBody>
            </p:sp>
            <p:sp>
              <p:nvSpPr>
                <p:cNvPr id="13" name="Rounded Rectangle 12"/>
                <p:cNvSpPr/>
                <p:nvPr/>
              </p:nvSpPr>
              <p:spPr>
                <a:xfrm>
                  <a:off x="7124700" y="2243138"/>
                  <a:ext cx="835025" cy="409575"/>
                </a:xfrm>
                <a:prstGeom prst="roundRect">
                  <a:avLst>
                    <a:gd name="adj" fmla="val 8739"/>
                  </a:avLst>
                </a:prstGeom>
                <a:solidFill>
                  <a:schemeClr val="bg1"/>
                </a:solidFill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40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900" b="1" dirty="0">
                      <a:solidFill>
                        <a:srgbClr val="1E7640"/>
                      </a:solidFill>
                      <a:latin typeface="Avenir Medium"/>
                      <a:cs typeface="Avenir Medium"/>
                    </a:rPr>
                    <a:t>Logic Tier</a:t>
                  </a:r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4353181" y="1069712"/>
                  <a:ext cx="4040338" cy="594456"/>
                </a:xfrm>
                <a:prstGeom prst="roundRect">
                  <a:avLst>
                    <a:gd name="adj" fmla="val 8739"/>
                  </a:avLst>
                </a:prstGeom>
                <a:solidFill>
                  <a:schemeClr val="bg1"/>
                </a:solidFill>
                <a:ln w="1905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100" b="1" i="1" dirty="0">
                      <a:solidFill>
                        <a:schemeClr val="tx2"/>
                      </a:solidFill>
                      <a:cs typeface="Arial"/>
                    </a:rPr>
                    <a:t>Scientific Data Center</a:t>
                  </a: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100" b="1" i="1" dirty="0">
                      <a:solidFill>
                        <a:schemeClr val="tx2"/>
                      </a:solidFill>
                      <a:cs typeface="Arial"/>
                    </a:rPr>
                    <a:t>High Performance Computing</a:t>
                  </a:r>
                  <a:endParaRPr lang="en-US" sz="1000" b="1" dirty="0">
                    <a:solidFill>
                      <a:srgbClr val="1E7640"/>
                    </a:solidFill>
                    <a:latin typeface="Avenir Medium"/>
                    <a:cs typeface="Avenir Medium"/>
                  </a:endParaRPr>
                </a:p>
              </p:txBody>
            </p:sp>
          </p:grpSp>
          <p:sp>
            <p:nvSpPr>
              <p:cNvPr id="13341" name="TextBox 66"/>
              <p:cNvSpPr txBox="1">
                <a:spLocks noChangeArrowheads="1"/>
              </p:cNvSpPr>
              <p:nvPr/>
            </p:nvSpPr>
            <p:spPr bwMode="auto">
              <a:xfrm>
                <a:off x="4422506" y="2665512"/>
                <a:ext cx="1511839" cy="50687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900" dirty="0">
                    <a:solidFill>
                      <a:srgbClr val="1E7640"/>
                    </a:solidFill>
                    <a:latin typeface="Avenir Medium" charset="0"/>
                    <a:cs typeface="Arial" charset="0"/>
                  </a:rPr>
                  <a:t>Parallel Data </a:t>
                </a:r>
              </a:p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900" dirty="0">
                    <a:solidFill>
                      <a:srgbClr val="1E7640"/>
                    </a:solidFill>
                    <a:latin typeface="Avenir Medium" charset="0"/>
                    <a:cs typeface="Arial" charset="0"/>
                  </a:rPr>
                  <a:t>Analysis Routines</a:t>
                </a: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4404972" y="3115919"/>
                <a:ext cx="1502229" cy="1604169"/>
                <a:chOff x="9084623" y="2130020"/>
                <a:chExt cx="1502229" cy="1604169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9084623" y="2130020"/>
                  <a:ext cx="1502229" cy="160416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pic>
              <p:nvPicPr>
                <p:cNvPr id="13369" name="Picture 26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10617" y="2260742"/>
                  <a:ext cx="725115" cy="1452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4" name="Picture 26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755201" y="2255919"/>
                  <a:ext cx="725116" cy="14525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367" y="875447"/>
              <a:ext cx="2711936" cy="639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216724" y="1599534"/>
              <a:ext cx="2238752" cy="1962664"/>
              <a:chOff x="295834" y="398660"/>
              <a:chExt cx="2777565" cy="2435029"/>
            </a:xfrm>
          </p:grpSpPr>
          <p:sp>
            <p:nvSpPr>
              <p:cNvPr id="58" name="Rounded Rectangle 57"/>
              <p:cNvSpPr/>
              <p:nvPr/>
            </p:nvSpPr>
            <p:spPr bwMode="auto">
              <a:xfrm>
                <a:off x="295834" y="615545"/>
                <a:ext cx="2777565" cy="2218144"/>
              </a:xfrm>
              <a:prstGeom prst="roundRect">
                <a:avLst>
                  <a:gd name="adj" fmla="val 8739"/>
                </a:avLst>
              </a:prstGeom>
              <a:solidFill>
                <a:schemeClr val="bg1">
                  <a:lumMod val="85000"/>
                  <a:alpha val="49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00" b="1" dirty="0">
                  <a:solidFill>
                    <a:srgbClr val="1E7640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59" name="Rounded Rectangle 58"/>
              <p:cNvSpPr/>
              <p:nvPr/>
            </p:nvSpPr>
            <p:spPr bwMode="auto">
              <a:xfrm>
                <a:off x="478268" y="398660"/>
                <a:ext cx="2533027" cy="513893"/>
              </a:xfrm>
              <a:prstGeom prst="roundRect">
                <a:avLst>
                  <a:gd name="adj" fmla="val 8739"/>
                </a:avLst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b="1" dirty="0">
                    <a:solidFill>
                      <a:schemeClr val="tx2"/>
                    </a:solidFill>
                    <a:cs typeface="Arial"/>
                  </a:rPr>
                  <a:t>Interface/Visualization Tier</a:t>
                </a:r>
              </a:p>
              <a:p>
                <a:pPr algn="ctr">
                  <a:defRPr/>
                </a:pPr>
                <a:r>
                  <a:rPr lang="en-US" sz="1050" b="1" i="1" dirty="0">
                    <a:solidFill>
                      <a:schemeClr val="tx2"/>
                    </a:solidFill>
                    <a:cs typeface="Arial"/>
                  </a:rPr>
                  <a:t>Access from anywhere</a:t>
                </a:r>
                <a:endParaRPr lang="en-US" sz="1000" b="1" dirty="0">
                  <a:solidFill>
                    <a:srgbClr val="1E7640"/>
                  </a:solidFill>
                  <a:latin typeface="Avenir Medium"/>
                  <a:cs typeface="Avenir Medium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25636" y="3884120"/>
              <a:ext cx="1930833" cy="1981696"/>
              <a:chOff x="677863" y="3499315"/>
              <a:chExt cx="2395537" cy="2458641"/>
            </a:xfrm>
          </p:grpSpPr>
          <p:sp>
            <p:nvSpPr>
              <p:cNvPr id="50" name="Rounded Rectangle 49"/>
              <p:cNvSpPr/>
              <p:nvPr/>
            </p:nvSpPr>
            <p:spPr bwMode="auto">
              <a:xfrm>
                <a:off x="677863" y="3786188"/>
                <a:ext cx="2395537" cy="2171768"/>
              </a:xfrm>
              <a:prstGeom prst="roundRect">
                <a:avLst>
                  <a:gd name="adj" fmla="val 8739"/>
                </a:avLst>
              </a:prstGeom>
              <a:solidFill>
                <a:schemeClr val="bg1">
                  <a:lumMod val="85000"/>
                  <a:alpha val="49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51" name="Rounded Rectangle 50"/>
              <p:cNvSpPr/>
              <p:nvPr/>
            </p:nvSpPr>
            <p:spPr bwMode="auto">
              <a:xfrm>
                <a:off x="893763" y="4214813"/>
                <a:ext cx="1963737" cy="1498108"/>
              </a:xfrm>
              <a:prstGeom prst="roundRect">
                <a:avLst>
                  <a:gd name="adj" fmla="val 8739"/>
                </a:avLst>
              </a:prstGeom>
              <a:solidFill>
                <a:schemeClr val="bg1">
                  <a:lumMod val="85000"/>
                  <a:alpha val="49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00" b="1" dirty="0">
                  <a:solidFill>
                    <a:srgbClr val="1E7640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 bwMode="auto">
              <a:xfrm>
                <a:off x="1247763" y="4054474"/>
                <a:ext cx="1341437" cy="393700"/>
              </a:xfrm>
              <a:prstGeom prst="roundRect">
                <a:avLst>
                  <a:gd name="adj" fmla="val 8739"/>
                </a:avLst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b="1" dirty="0">
                    <a:solidFill>
                      <a:srgbClr val="1E7640"/>
                    </a:solidFill>
                    <a:latin typeface="Avenir Medium"/>
                    <a:cs typeface="Avenir Medium"/>
                  </a:rPr>
                  <a:t>CNMS Resources</a:t>
                </a:r>
              </a:p>
            </p:txBody>
          </p:sp>
          <p:sp>
            <p:nvSpPr>
              <p:cNvPr id="53" name="Rounded Rectangle 52"/>
              <p:cNvSpPr/>
              <p:nvPr/>
            </p:nvSpPr>
            <p:spPr bwMode="auto">
              <a:xfrm>
                <a:off x="998397" y="3499315"/>
                <a:ext cx="1813102" cy="485775"/>
              </a:xfrm>
              <a:prstGeom prst="roundRect">
                <a:avLst>
                  <a:gd name="adj" fmla="val 8739"/>
                </a:avLst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00" b="1" dirty="0">
                    <a:solidFill>
                      <a:srgbClr val="1E7640"/>
                    </a:solidFill>
                    <a:latin typeface="Avenir Medium"/>
                    <a:cs typeface="Avenir Medium"/>
                  </a:rPr>
                  <a:t>Scientific Instrument Tier</a:t>
                </a:r>
              </a:p>
            </p:txBody>
          </p:sp>
          <p:grpSp>
            <p:nvGrpSpPr>
              <p:cNvPr id="13355" name="Group 53"/>
              <p:cNvGrpSpPr>
                <a:grpSpLocks/>
              </p:cNvGrpSpPr>
              <p:nvPr/>
            </p:nvGrpSpPr>
            <p:grpSpPr bwMode="auto">
              <a:xfrm>
                <a:off x="817534" y="4474721"/>
                <a:ext cx="2116197" cy="1209794"/>
                <a:chOff x="-253997" y="4100260"/>
                <a:chExt cx="2116666" cy="1209744"/>
              </a:xfrm>
              <a:noFill/>
            </p:grpSpPr>
            <p:sp>
              <p:nvSpPr>
                <p:cNvPr id="13356" name="TextBox 54"/>
                <p:cNvSpPr txBox="1">
                  <a:spLocks noChangeArrowheads="1"/>
                </p:cNvSpPr>
                <p:nvPr/>
              </p:nvSpPr>
              <p:spPr bwMode="auto">
                <a:xfrm>
                  <a:off x="-253997" y="4100260"/>
                  <a:ext cx="2116666" cy="6873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 b="1" dirty="0">
                      <a:solidFill>
                        <a:srgbClr val="1E7640"/>
                      </a:solidFill>
                      <a:latin typeface="Avenir Medium" charset="0"/>
                      <a:cs typeface="Arial" charset="0"/>
                    </a:rPr>
                    <a:t>Scanning Transmission </a:t>
                  </a:r>
                </a:p>
                <a:p>
                  <a:pPr algn="ctr"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 b="1" dirty="0">
                      <a:solidFill>
                        <a:srgbClr val="1E7640"/>
                      </a:solidFill>
                      <a:latin typeface="Avenir Medium" charset="0"/>
                      <a:cs typeface="Arial" charset="0"/>
                    </a:rPr>
                    <a:t>Electron Microscopy (STEM) </a:t>
                  </a:r>
                </a:p>
              </p:txBody>
            </p:sp>
            <p:sp>
              <p:nvSpPr>
                <p:cNvPr id="13358" name="TextBox 56"/>
                <p:cNvSpPr txBox="1">
                  <a:spLocks noChangeArrowheads="1"/>
                </p:cNvSpPr>
                <p:nvPr/>
              </p:nvSpPr>
              <p:spPr bwMode="auto">
                <a:xfrm>
                  <a:off x="-112459" y="4794527"/>
                  <a:ext cx="1752600" cy="51547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 defTabSz="9144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000" b="1" dirty="0">
                      <a:solidFill>
                        <a:srgbClr val="1E7640"/>
                      </a:solidFill>
                      <a:latin typeface="Avenir Medium" charset="0"/>
                      <a:cs typeface="Arial" charset="0"/>
                    </a:rPr>
                    <a:t>Scanning Probe Microscopy (SPM) </a:t>
                  </a:r>
                </a:p>
              </p:txBody>
            </p:sp>
          </p:grpSp>
        </p:grpSp>
        <p:grpSp>
          <p:nvGrpSpPr>
            <p:cNvPr id="35" name="Group 34"/>
            <p:cNvGrpSpPr/>
            <p:nvPr/>
          </p:nvGrpSpPr>
          <p:grpSpPr>
            <a:xfrm>
              <a:off x="3117813" y="3954870"/>
              <a:ext cx="3585641" cy="1915496"/>
              <a:chOff x="4447956" y="4363158"/>
              <a:chExt cx="4448617" cy="2376508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4447956" y="4937166"/>
                <a:ext cx="4448617" cy="1802500"/>
              </a:xfrm>
              <a:prstGeom prst="roundRect">
                <a:avLst>
                  <a:gd name="adj" fmla="val 8739"/>
                </a:avLst>
              </a:prstGeom>
              <a:solidFill>
                <a:schemeClr val="bg1">
                  <a:lumMod val="85000"/>
                  <a:alpha val="31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 bwMode="auto">
              <a:xfrm>
                <a:off x="4943067" y="4675743"/>
                <a:ext cx="3392707" cy="485090"/>
              </a:xfrm>
              <a:prstGeom prst="roundRect">
                <a:avLst>
                  <a:gd name="adj" fmla="val 8739"/>
                </a:avLst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400" b="1" dirty="0">
                    <a:solidFill>
                      <a:schemeClr val="tx2"/>
                    </a:solidFill>
                    <a:cs typeface="Arial"/>
                  </a:rPr>
                  <a:t>Supercomputing Tier</a:t>
                </a:r>
              </a:p>
            </p:txBody>
          </p:sp>
          <p:sp>
            <p:nvSpPr>
              <p:cNvPr id="70" name="Right Arrow 69"/>
              <p:cNvSpPr/>
              <p:nvPr/>
            </p:nvSpPr>
            <p:spPr>
              <a:xfrm rot="16200000">
                <a:off x="6256937" y="4423719"/>
                <a:ext cx="361762" cy="240640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71" name="Right Arrow 70"/>
              <p:cNvSpPr/>
              <p:nvPr/>
            </p:nvSpPr>
            <p:spPr>
              <a:xfrm rot="5400000">
                <a:off x="6578857" y="4467740"/>
                <a:ext cx="361763" cy="240638"/>
              </a:xfrm>
              <a:prstGeom prst="rightArrow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pic>
            <p:nvPicPr>
              <p:cNvPr id="82" name="Picture 7" descr="C:\Users\sjz\Desktop\big data LDRD\progress presentation June 2015\titan.png"/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8071"/>
              <a:stretch/>
            </p:blipFill>
            <p:spPr bwMode="auto">
              <a:xfrm>
                <a:off x="4797338" y="5053734"/>
                <a:ext cx="3657600" cy="1685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6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6014" y="5253389"/>
                <a:ext cx="3222784" cy="485090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677366" y="3561768"/>
              <a:ext cx="952413" cy="326723"/>
              <a:chOff x="1420154" y="3094012"/>
              <a:chExt cx="1181635" cy="405358"/>
            </a:xfrm>
          </p:grpSpPr>
          <p:sp>
            <p:nvSpPr>
              <p:cNvPr id="13345" name="Rectangle 43"/>
              <p:cNvSpPr>
                <a:spLocks noChangeArrowheads="1"/>
              </p:cNvSpPr>
              <p:nvPr/>
            </p:nvSpPr>
            <p:spPr bwMode="auto">
              <a:xfrm>
                <a:off x="1420154" y="3133106"/>
                <a:ext cx="785743" cy="305481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defTabSz="914400"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000" b="1" dirty="0">
                    <a:solidFill>
                      <a:srgbClr val="1E7640"/>
                    </a:solidFill>
                    <a:latin typeface="Avenir Medium" charset="0"/>
                    <a:cs typeface="Arial" charset="0"/>
                  </a:rPr>
                  <a:t>LOCAL</a:t>
                </a:r>
              </a:p>
            </p:txBody>
          </p:sp>
          <p:sp>
            <p:nvSpPr>
              <p:cNvPr id="45" name="Right Arrow 44"/>
              <p:cNvSpPr/>
              <p:nvPr/>
            </p:nvSpPr>
            <p:spPr bwMode="auto">
              <a:xfrm rot="16200000">
                <a:off x="2019290" y="3157326"/>
                <a:ext cx="373218" cy="246590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  <p:sp>
            <p:nvSpPr>
              <p:cNvPr id="46" name="Right Arrow 45"/>
              <p:cNvSpPr/>
              <p:nvPr/>
            </p:nvSpPr>
            <p:spPr bwMode="auto">
              <a:xfrm rot="5400000">
                <a:off x="2294296" y="3191878"/>
                <a:ext cx="387459" cy="227526"/>
              </a:xfrm>
              <a:prstGeom prst="rightArrow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>
                  <a:solidFill>
                    <a:prstClr val="white"/>
                  </a:solidFill>
                  <a:latin typeface="Avenir Medium"/>
                  <a:cs typeface="Avenir Medium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27836" y="2060943"/>
              <a:ext cx="1617190" cy="1425530"/>
              <a:chOff x="-5025578" y="4965701"/>
              <a:chExt cx="2168078" cy="1911130"/>
            </a:xfrm>
          </p:grpSpPr>
          <p:pic>
            <p:nvPicPr>
              <p:cNvPr id="77" name="Picture 5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25578" y="4965701"/>
                <a:ext cx="2168078" cy="1911130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xtLst/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96" r="12238" b="30858"/>
              <a:stretch/>
            </p:blipFill>
            <p:spPr>
              <a:xfrm>
                <a:off x="-4843972" y="5190924"/>
                <a:ext cx="1862269" cy="968576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2" name="TextBox 21"/>
          <p:cNvSpPr txBox="1"/>
          <p:nvPr/>
        </p:nvSpPr>
        <p:spPr bwMode="auto">
          <a:xfrm>
            <a:off x="142639" y="876730"/>
            <a:ext cx="6520183" cy="3847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900" b="1" dirty="0">
                <a:latin typeface="Calibri" panose="020F0502020204030204" pitchFamily="34" charset="0"/>
                <a:ea typeface="ＭＳ Ｐゴシック" pitchFamily="34" charset="-128"/>
              </a:rPr>
              <a:t>Software connecting scientific instruments to supercomputers </a:t>
            </a:r>
          </a:p>
        </p:txBody>
      </p:sp>
    </p:spTree>
    <p:extLst>
      <p:ext uri="{BB962C8B-B14F-4D97-AF65-F5344CB8AC3E}">
        <p14:creationId xmlns:p14="http://schemas.microsoft.com/office/powerpoint/2010/main" val="46013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ounded Rectangle 51"/>
          <p:cNvSpPr/>
          <p:nvPr/>
        </p:nvSpPr>
        <p:spPr>
          <a:xfrm>
            <a:off x="138633" y="948635"/>
            <a:ext cx="4264974" cy="681068"/>
          </a:xfrm>
          <a:prstGeom prst="roundRect">
            <a:avLst/>
          </a:prstGeom>
          <a:noFill/>
          <a:ln w="19050">
            <a:solidFill>
              <a:schemeClr val="tx2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rPr>
              <a:t>Very easy to learn + code</a:t>
            </a:r>
            <a:endParaRPr lang="en-US" sz="26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08916" y="1939685"/>
            <a:ext cx="4298818" cy="1607901"/>
            <a:chOff x="128097" y="5107224"/>
            <a:chExt cx="4298818" cy="1607901"/>
          </a:xfrm>
        </p:grpSpPr>
        <p:sp>
          <p:nvSpPr>
            <p:cNvPr id="57" name="Rounded Rectangle 56"/>
            <p:cNvSpPr/>
            <p:nvPr/>
          </p:nvSpPr>
          <p:spPr>
            <a:xfrm>
              <a:off x="128097" y="5107224"/>
              <a:ext cx="4298818" cy="1607901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266484" y="5191556"/>
              <a:ext cx="2878933" cy="70788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rtlCol="0">
              <a:sp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Numerous, </a:t>
              </a:r>
              <a:r>
                <a:rPr lang="en-US" sz="2000" b="1" dirty="0">
                  <a:latin typeface="Calibri" panose="020F0502020204030204" pitchFamily="34" charset="0"/>
                  <a:ea typeface="ＭＳ Ｐゴシック" pitchFamily="34" charset="-128"/>
                </a:rPr>
                <a:t>powerful</a:t>
              </a: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 libraries for science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55" b="6148"/>
            <a:stretch/>
          </p:blipFill>
          <p:spPr>
            <a:xfrm>
              <a:off x="565064" y="5937774"/>
              <a:ext cx="1604163" cy="67222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127"/>
            <a:stretch/>
          </p:blipFill>
          <p:spPr>
            <a:xfrm>
              <a:off x="2504974" y="6027175"/>
              <a:ext cx="1514829" cy="61670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91" b="24051"/>
            <a:stretch/>
          </p:blipFill>
          <p:spPr>
            <a:xfrm>
              <a:off x="2651313" y="5114924"/>
              <a:ext cx="1368490" cy="819151"/>
            </a:xfrm>
            <a:prstGeom prst="rect">
              <a:avLst/>
            </a:prstGeom>
          </p:spPr>
        </p:pic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200655" y="80318"/>
            <a:ext cx="8712200" cy="484748"/>
          </a:xfrm>
        </p:spPr>
        <p:txBody>
          <a:bodyPr/>
          <a:lstStyle/>
          <a:p>
            <a:r>
              <a:rPr lang="en-US" dirty="0"/>
              <a:t>Python for Scientific Research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4606673" y="2776248"/>
            <a:ext cx="4350522" cy="772444"/>
            <a:chOff x="53085" y="1387634"/>
            <a:chExt cx="4350522" cy="772444"/>
          </a:xfrm>
        </p:grpSpPr>
        <p:sp>
          <p:nvSpPr>
            <p:cNvPr id="54" name="Rounded Rectangle 53"/>
            <p:cNvSpPr/>
            <p:nvPr/>
          </p:nvSpPr>
          <p:spPr>
            <a:xfrm>
              <a:off x="138632" y="1387634"/>
              <a:ext cx="4264975" cy="772444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49" t="25796" r="24581" b="24980"/>
            <a:stretch/>
          </p:blipFill>
          <p:spPr>
            <a:xfrm>
              <a:off x="1672984" y="1475259"/>
              <a:ext cx="610198" cy="60717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5" r="19755"/>
            <a:stretch/>
          </p:blipFill>
          <p:spPr>
            <a:xfrm>
              <a:off x="2607024" y="1489488"/>
              <a:ext cx="579675" cy="55709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934" y="1471022"/>
              <a:ext cx="506601" cy="59703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 bwMode="auto">
            <a:xfrm>
              <a:off x="53085" y="1405665"/>
              <a:ext cx="1410562" cy="70788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Cross-platform</a:t>
              </a:r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123511" y="3839652"/>
            <a:ext cx="4243902" cy="1165298"/>
          </a:xfrm>
          <a:prstGeom prst="roundRect">
            <a:avLst/>
          </a:prstGeom>
          <a:noFill/>
          <a:ln w="19050">
            <a:solidFill>
              <a:schemeClr val="tx2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4658377" y="944081"/>
            <a:ext cx="4298818" cy="1569895"/>
            <a:chOff x="4658484" y="3674388"/>
            <a:chExt cx="4298818" cy="1569895"/>
          </a:xfrm>
        </p:grpSpPr>
        <p:sp>
          <p:nvSpPr>
            <p:cNvPr id="82" name="Rounded Rectangle 81"/>
            <p:cNvSpPr/>
            <p:nvPr/>
          </p:nvSpPr>
          <p:spPr>
            <a:xfrm>
              <a:off x="4658484" y="3674388"/>
              <a:ext cx="4298818" cy="1569895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6588" y="3716429"/>
              <a:ext cx="1346292" cy="1162706"/>
            </a:xfrm>
            <a:prstGeom prst="rect">
              <a:avLst/>
            </a:prstGeom>
          </p:spPr>
        </p:pic>
        <p:sp>
          <p:nvSpPr>
            <p:cNvPr id="84" name="Rectangle 83"/>
            <p:cNvSpPr/>
            <p:nvPr/>
          </p:nvSpPr>
          <p:spPr>
            <a:xfrm>
              <a:off x="6055255" y="3728832"/>
              <a:ext cx="2870411" cy="1200329"/>
            </a:xfrm>
            <a:prstGeom prst="rect">
              <a:avLst/>
            </a:prstGeom>
          </p:spPr>
          <p:txBody>
            <a:bodyPr wrap="square" numCol="1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ea typeface="ＭＳ Ｐゴシック" pitchFamily="34" charset="-128"/>
                </a:rPr>
                <a:t>Facilitates innovation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ea typeface="ＭＳ Ｐゴシック" pitchFamily="34" charset="-128"/>
                </a:rPr>
                <a:t>More robust code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ea typeface="ＭＳ Ｐゴシック" pitchFamily="34" charset="-128"/>
                </a:rPr>
                <a:t>Improved adoption of new methods / standards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800524" y="4874951"/>
              <a:ext cx="32826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ea typeface="ＭＳ Ｐゴシック" pitchFamily="34" charset="-128"/>
                </a:rPr>
                <a:t>Accelerates scientific progress</a:t>
              </a:r>
            </a:p>
          </p:txBody>
        </p:sp>
      </p:grpSp>
      <p:sp>
        <p:nvSpPr>
          <p:cNvPr id="88" name="Rounded Rectangle 87"/>
          <p:cNvSpPr/>
          <p:nvPr/>
        </p:nvSpPr>
        <p:spPr>
          <a:xfrm>
            <a:off x="4658377" y="5546804"/>
            <a:ext cx="4323325" cy="480722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rPr>
              <a:t>All for a princely sum of …. </a:t>
            </a:r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ea typeface="ＭＳ Ｐゴシック" pitchFamily="34" charset="-128"/>
              </a:rPr>
              <a:t>$0!</a:t>
            </a:r>
            <a:endParaRPr lang="en-US" sz="2000" b="1" dirty="0">
              <a:solidFill>
                <a:schemeClr val="tx1"/>
              </a:solidFill>
              <a:latin typeface="Calibri" panose="020F0502020204030204" pitchFamily="34" charset="0"/>
              <a:ea typeface="ＭＳ Ｐゴシック" pitchFamily="34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38633" y="5399264"/>
            <a:ext cx="4239384" cy="707886"/>
            <a:chOff x="149169" y="4399172"/>
            <a:chExt cx="4239384" cy="707886"/>
          </a:xfrm>
        </p:grpSpPr>
        <p:sp>
          <p:nvSpPr>
            <p:cNvPr id="74" name="Rounded Rectangle 73"/>
            <p:cNvSpPr/>
            <p:nvPr/>
          </p:nvSpPr>
          <p:spPr>
            <a:xfrm>
              <a:off x="149169" y="4442126"/>
              <a:ext cx="4239384" cy="606264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 bwMode="auto">
            <a:xfrm>
              <a:off x="383877" y="4399172"/>
              <a:ext cx="1744523" cy="70788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rtlCol="0">
              <a:sp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Strong user community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8004" y="4488189"/>
              <a:ext cx="1892960" cy="49837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658377" y="3866291"/>
            <a:ext cx="4589782" cy="1409440"/>
            <a:chOff x="4633870" y="4120456"/>
            <a:chExt cx="4589782" cy="1409440"/>
          </a:xfrm>
        </p:grpSpPr>
        <p:sp>
          <p:nvSpPr>
            <p:cNvPr id="63" name="Rounded Rectangle 62"/>
            <p:cNvSpPr/>
            <p:nvPr/>
          </p:nvSpPr>
          <p:spPr>
            <a:xfrm>
              <a:off x="4633870" y="4120456"/>
              <a:ext cx="4323325" cy="1409440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2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20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316135" y="4129465"/>
              <a:ext cx="2766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Established standard for: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51652" y="4485603"/>
              <a:ext cx="4572000" cy="1015663"/>
            </a:xfrm>
            <a:prstGeom prst="rect">
              <a:avLst/>
            </a:prstGeom>
          </p:spPr>
          <p:txBody>
            <a:bodyPr numCol="2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Microscopy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Microbiology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Deep learning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Data science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Neutron science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More	!</a:t>
              </a:r>
              <a:endParaRPr lang="en-US" sz="20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2F234C-01CA-E646-8650-D0DDEEFD14AF}"/>
              </a:ext>
            </a:extLst>
          </p:cNvPr>
          <p:cNvGrpSpPr/>
          <p:nvPr/>
        </p:nvGrpSpPr>
        <p:grpSpPr>
          <a:xfrm>
            <a:off x="148944" y="3880556"/>
            <a:ext cx="4075360" cy="1123246"/>
            <a:chOff x="148944" y="4011188"/>
            <a:chExt cx="4075360" cy="1123246"/>
          </a:xfrm>
        </p:grpSpPr>
        <p:sp>
          <p:nvSpPr>
            <p:cNvPr id="5" name="Right Triangle 4"/>
            <p:cNvSpPr/>
            <p:nvPr/>
          </p:nvSpPr>
          <p:spPr>
            <a:xfrm flipH="1">
              <a:off x="148944" y="4011188"/>
              <a:ext cx="4075360" cy="1062156"/>
            </a:xfrm>
            <a:prstGeom prst="rtTriangle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0000"/>
                </a:gs>
              </a:gsLst>
              <a:lin ang="108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" name="Right Arrow 3"/>
            <p:cNvSpPr/>
            <p:nvPr/>
          </p:nvSpPr>
          <p:spPr>
            <a:xfrm>
              <a:off x="1687679" y="4462313"/>
              <a:ext cx="589651" cy="305116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991" y="4343377"/>
              <a:ext cx="935250" cy="658416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 bwMode="auto">
            <a:xfrm>
              <a:off x="1467160" y="4012180"/>
              <a:ext cx="1273873" cy="40011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rtlCol="0">
              <a:sp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scalable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053ECDF-CDC9-DE4D-AC05-787E6F1D1862}"/>
                </a:ext>
              </a:extLst>
            </p:cNvPr>
            <p:cNvGrpSpPr/>
            <p:nvPr/>
          </p:nvGrpSpPr>
          <p:grpSpPr>
            <a:xfrm>
              <a:off x="2704924" y="4044240"/>
              <a:ext cx="930206" cy="1090194"/>
              <a:chOff x="11096625" y="1615854"/>
              <a:chExt cx="984250" cy="1153533"/>
            </a:xfrm>
          </p:grpSpPr>
          <p:pic>
            <p:nvPicPr>
              <p:cNvPr id="80" name="Picture 28">
                <a:extLst>
                  <a:ext uri="{FF2B5EF4-FFF2-40B4-BE49-F238E27FC236}">
                    <a16:creationId xmlns:a16="http://schemas.microsoft.com/office/drawing/2014/main" id="{066A496C-4D53-694E-92E9-6924D3EFDC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7" r="11687"/>
              <a:stretch/>
            </p:blipFill>
            <p:spPr bwMode="auto">
              <a:xfrm>
                <a:off x="11718925" y="1615854"/>
                <a:ext cx="361950" cy="95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Picture 28">
                <a:extLst>
                  <a:ext uri="{FF2B5EF4-FFF2-40B4-BE49-F238E27FC236}">
                    <a16:creationId xmlns:a16="http://schemas.microsoft.com/office/drawing/2014/main" id="{7686A1D5-FA20-6942-8442-EDAE62774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7" r="11687"/>
              <a:stretch/>
            </p:blipFill>
            <p:spPr bwMode="auto">
              <a:xfrm>
                <a:off x="11407775" y="1615854"/>
                <a:ext cx="361950" cy="95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5" name="Picture 28">
                <a:extLst>
                  <a:ext uri="{FF2B5EF4-FFF2-40B4-BE49-F238E27FC236}">
                    <a16:creationId xmlns:a16="http://schemas.microsoft.com/office/drawing/2014/main" id="{871479E2-E33F-C742-B72F-FA46F2DDB8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7" r="11687"/>
              <a:stretch/>
            </p:blipFill>
            <p:spPr bwMode="auto">
              <a:xfrm>
                <a:off x="11096625" y="1624626"/>
                <a:ext cx="361950" cy="95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Picture 28">
                <a:extLst>
                  <a:ext uri="{FF2B5EF4-FFF2-40B4-BE49-F238E27FC236}">
                    <a16:creationId xmlns:a16="http://schemas.microsoft.com/office/drawing/2014/main" id="{9D419CE9-ABEB-8041-9F2D-CE427672CA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7" r="11687"/>
              <a:stretch/>
            </p:blipFill>
            <p:spPr bwMode="auto">
              <a:xfrm>
                <a:off x="11588750" y="1777779"/>
                <a:ext cx="361950" cy="95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0" name="Picture 28">
                <a:extLst>
                  <a:ext uri="{FF2B5EF4-FFF2-40B4-BE49-F238E27FC236}">
                    <a16:creationId xmlns:a16="http://schemas.microsoft.com/office/drawing/2014/main" id="{B400FBE9-CC90-104E-B217-38BE46D948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7" r="11687"/>
              <a:stretch/>
            </p:blipFill>
            <p:spPr bwMode="auto">
              <a:xfrm>
                <a:off x="11226800" y="1809529"/>
                <a:ext cx="361950" cy="95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429739-4D40-D749-8463-8013B2CFF60C}"/>
              </a:ext>
            </a:extLst>
          </p:cNvPr>
          <p:cNvSpPr txBox="1"/>
          <p:nvPr/>
        </p:nvSpPr>
        <p:spPr bwMode="auto">
          <a:xfrm>
            <a:off x="1224372" y="6140487"/>
            <a:ext cx="593624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xtLst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See Jake </a:t>
            </a:r>
            <a:r>
              <a:rPr lang="en-US" dirty="0" err="1">
                <a:latin typeface="Calibri" panose="020F0502020204030204" pitchFamily="34" charset="0"/>
                <a:ea typeface="ＭＳ Ｐゴシック" pitchFamily="34" charset="-128"/>
              </a:rPr>
              <a:t>Vanderplas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’ </a:t>
            </a:r>
            <a:r>
              <a:rPr lang="en-US" dirty="0" err="1">
                <a:latin typeface="Calibri" panose="020F0502020204030204" pitchFamily="34" charset="0"/>
                <a:ea typeface="ＭＳ Ｐゴシック" pitchFamily="34" charset="-128"/>
              </a:rPr>
              <a:t>Pycon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 2017 Keynote talk:</a:t>
            </a:r>
          </a:p>
          <a:p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http://</a:t>
            </a:r>
            <a:r>
              <a:rPr lang="en-US" dirty="0" err="1">
                <a:latin typeface="Calibri" panose="020F0502020204030204" pitchFamily="34" charset="0"/>
                <a:ea typeface="ＭＳ Ｐゴシック" pitchFamily="34" charset="-128"/>
              </a:rPr>
              <a:t>www.youtube.com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/</a:t>
            </a:r>
            <a:r>
              <a:rPr lang="en-US" dirty="0" err="1">
                <a:latin typeface="Calibri" panose="020F0502020204030204" pitchFamily="34" charset="0"/>
                <a:ea typeface="ＭＳ Ｐゴシック" pitchFamily="34" charset="-128"/>
              </a:rPr>
              <a:t>watch?v</a:t>
            </a: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=ZyjCqQEUa8o&amp;t=19m20s</a:t>
            </a:r>
          </a:p>
        </p:txBody>
      </p:sp>
    </p:spTree>
    <p:extLst>
      <p:ext uri="{BB962C8B-B14F-4D97-AF65-F5344CB8AC3E}">
        <p14:creationId xmlns:p14="http://schemas.microsoft.com/office/powerpoint/2010/main" val="3512169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08000"/>
            <a:ext cx="8636290" cy="620170"/>
          </a:xfrm>
        </p:spPr>
        <p:txBody>
          <a:bodyPr/>
          <a:lstStyle/>
          <a:p>
            <a:r>
              <a:rPr lang="en-US" dirty="0"/>
              <a:t>(2) Software Packages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8300" y="1064119"/>
            <a:ext cx="5054600" cy="5064920"/>
          </a:xfrm>
        </p:spPr>
        <p:txBody>
          <a:bodyPr numCol="1"/>
          <a:lstStyle/>
          <a:p>
            <a:r>
              <a:rPr lang="en-US" dirty="0"/>
              <a:t>Written in Python</a:t>
            </a:r>
          </a:p>
          <a:p>
            <a:r>
              <a:rPr lang="en-US" dirty="0"/>
              <a:t>Open source &amp; free</a:t>
            </a:r>
          </a:p>
          <a:p>
            <a:r>
              <a:rPr lang="en-US" dirty="0"/>
              <a:t>Written by scientists</a:t>
            </a:r>
          </a:p>
          <a:p>
            <a:r>
              <a:rPr lang="en-US" dirty="0"/>
              <a:t>Data centric</a:t>
            </a:r>
          </a:p>
          <a:p>
            <a:r>
              <a:rPr lang="en-US" dirty="0"/>
              <a:t>Instrument-independent data model in HDF5</a:t>
            </a:r>
          </a:p>
          <a:p>
            <a:r>
              <a:rPr lang="en-US" dirty="0"/>
              <a:t>Instrument-independent analysis algorithms</a:t>
            </a:r>
          </a:p>
          <a:p>
            <a:pPr lvl="1"/>
            <a:r>
              <a:rPr lang="en-US" dirty="0"/>
              <a:t>Reusable across scientific domains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F24DCF-DA1C-6646-9162-2526001A85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24695" y="3406048"/>
            <a:ext cx="2420639" cy="2420639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867400" y="1244600"/>
            <a:ext cx="2740642" cy="13970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 err="1">
                <a:solidFill>
                  <a:schemeClr val="bg1"/>
                </a:solidFill>
              </a:rPr>
              <a:t>pyUSID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440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859F3-BD2F-FC44-A078-90F9F57B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615950"/>
          </a:xfrm>
        </p:spPr>
        <p:txBody>
          <a:bodyPr/>
          <a:lstStyle/>
          <a:p>
            <a:r>
              <a:rPr lang="en-US" dirty="0"/>
              <a:t>Software Organization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6120F31-EA58-D44F-9605-F46424DFD860}"/>
              </a:ext>
            </a:extLst>
          </p:cNvPr>
          <p:cNvSpPr/>
          <p:nvPr/>
        </p:nvSpPr>
        <p:spPr>
          <a:xfrm>
            <a:off x="592298" y="976805"/>
            <a:ext cx="8159815" cy="4014295"/>
          </a:xfrm>
          <a:prstGeom prst="roundRect">
            <a:avLst>
              <a:gd name="adj" fmla="val 10507"/>
            </a:avLst>
          </a:prstGeom>
          <a:solidFill>
            <a:schemeClr val="bg2">
              <a:lumMod val="85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C07C1-1EC8-E34C-BFE8-512201B5A3DA}"/>
              </a:ext>
            </a:extLst>
          </p:cNvPr>
          <p:cNvSpPr/>
          <p:nvPr/>
        </p:nvSpPr>
        <p:spPr>
          <a:xfrm>
            <a:off x="976305" y="1625250"/>
            <a:ext cx="3695901" cy="101759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</a:rPr>
              <a:t>I/O</a:t>
            </a:r>
            <a:endParaRPr lang="en-US" sz="2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Data translators (proprietary formats to HDF5)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E55CE1-AD2C-CA45-A3F0-142AA2941C14}"/>
              </a:ext>
            </a:extLst>
          </p:cNvPr>
          <p:cNvSpPr/>
          <p:nvPr/>
        </p:nvSpPr>
        <p:spPr>
          <a:xfrm>
            <a:off x="4854738" y="1593416"/>
            <a:ext cx="3681269" cy="1432814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Analysis</a:t>
            </a:r>
            <a:endParaRPr lang="en-US" sz="2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</a:rPr>
              <a:t>Physical model specific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</a:rPr>
              <a:t>Fitting to model, etc.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</a:rPr>
              <a:t>Physics based regression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D4BC83-5D43-4B41-8872-A5DECFF3BC92}"/>
              </a:ext>
            </a:extLst>
          </p:cNvPr>
          <p:cNvSpPr/>
          <p:nvPr/>
        </p:nvSpPr>
        <p:spPr>
          <a:xfrm>
            <a:off x="4840107" y="3188929"/>
            <a:ext cx="3695900" cy="153851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Processing</a:t>
            </a:r>
            <a:endParaRPr lang="en-US" sz="2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</a:rPr>
              <a:t>Physical model agnostic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</a:rPr>
              <a:t>Image filtering, registration,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</a:rPr>
              <a:t>Multivariate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D78AFF-7071-6F48-8D1D-7C1516B8D05D}"/>
              </a:ext>
            </a:extLst>
          </p:cNvPr>
          <p:cNvSpPr/>
          <p:nvPr/>
        </p:nvSpPr>
        <p:spPr>
          <a:xfrm>
            <a:off x="990936" y="2802244"/>
            <a:ext cx="3681269" cy="989171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Visualization</a:t>
            </a:r>
            <a:endParaRPr lang="en-US" sz="2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</a:rPr>
              <a:t>Plotting utilities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</a:rPr>
              <a:t>Jupyter widgets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9C9709-71AF-1446-96BE-C962A1F348F7}"/>
              </a:ext>
            </a:extLst>
          </p:cNvPr>
          <p:cNvSpPr txBox="1"/>
          <p:nvPr/>
        </p:nvSpPr>
        <p:spPr bwMode="auto">
          <a:xfrm>
            <a:off x="3653757" y="881071"/>
            <a:ext cx="2401960" cy="58477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3200" b="1" dirty="0">
                <a:latin typeface="Calibri" panose="020F0502020204030204" pitchFamily="34" charset="0"/>
                <a:ea typeface="ＭＳ Ｐゴシック" pitchFamily="34" charset="-128"/>
                <a:cs typeface="Courier New" panose="02070309020205020404" pitchFamily="49" charset="0"/>
              </a:rPr>
              <a:t>pycroscopy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911462-07EE-3F49-9739-C13BBE9CED25}"/>
              </a:ext>
            </a:extLst>
          </p:cNvPr>
          <p:cNvSpPr/>
          <p:nvPr/>
        </p:nvSpPr>
        <p:spPr>
          <a:xfrm>
            <a:off x="2999471" y="5174754"/>
            <a:ext cx="3695900" cy="1465369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err="1">
                <a:solidFill>
                  <a:schemeClr val="bg1"/>
                </a:solidFill>
                <a:latin typeface="Calibri" panose="020F0502020204030204" pitchFamily="34" charset="0"/>
              </a:rPr>
              <a:t>pyUSID</a:t>
            </a:r>
            <a:endParaRPr lang="en-US" sz="22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</a:rPr>
              <a:t>HDF5 file i/o operations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</a:rPr>
              <a:t>Base data processing, 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</a:rPr>
              <a:t>visualization…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78AFF-7071-6F48-8D1D-7C1516B8D05D}"/>
              </a:ext>
            </a:extLst>
          </p:cNvPr>
          <p:cNvSpPr/>
          <p:nvPr/>
        </p:nvSpPr>
        <p:spPr>
          <a:xfrm>
            <a:off x="990936" y="3902551"/>
            <a:ext cx="3681269" cy="824896"/>
          </a:xfrm>
          <a:prstGeom prst="rect">
            <a:avLst/>
          </a:prstGeom>
          <a:solidFill>
            <a:srgbClr val="0BF9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</a:rPr>
              <a:t>Simulation</a:t>
            </a:r>
            <a:endParaRPr lang="en-US" sz="2200" b="1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</a:rPr>
              <a:t>AFM Force-distance …</a:t>
            </a:r>
          </a:p>
        </p:txBody>
      </p:sp>
    </p:spTree>
    <p:extLst>
      <p:ext uri="{BB962C8B-B14F-4D97-AF65-F5344CB8AC3E}">
        <p14:creationId xmlns:p14="http://schemas.microsoft.com/office/powerpoint/2010/main" val="4093239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Organization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666297" y="721668"/>
            <a:ext cx="3780916" cy="5943600"/>
            <a:chOff x="1824809" y="528809"/>
            <a:chExt cx="4362595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4809" y="528809"/>
              <a:ext cx="4362595" cy="68580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054937" y="5908636"/>
              <a:ext cx="3894171" cy="111270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5400" dirty="0" err="1">
                  <a:solidFill>
                    <a:schemeClr val="bg1"/>
                  </a:solidFill>
                  <a:latin typeface="Arial Black" panose="020B0A04020102020204" pitchFamily="34" charset="0"/>
                </a:rPr>
                <a:t>pyUSID</a:t>
              </a:r>
              <a:endParaRPr lang="en-US" sz="54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pic>
          <p:nvPicPr>
            <p:cNvPr id="9" name="Content Placeholder 5">
              <a:extLst>
                <a:ext uri="{FF2B5EF4-FFF2-40B4-BE49-F238E27FC236}">
                  <a16:creationId xmlns:a16="http://schemas.microsoft.com/office/drawing/2014/main" id="{C7F24DCF-DA1C-6646-9162-2526001A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3095739" y="1007110"/>
              <a:ext cx="1602731" cy="1602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06BB593-50AC-454E-A8F9-72D8B3A8BC3A}"/>
              </a:ext>
            </a:extLst>
          </p:cNvPr>
          <p:cNvSpPr txBox="1"/>
          <p:nvPr/>
        </p:nvSpPr>
        <p:spPr bwMode="auto">
          <a:xfrm>
            <a:off x="874665" y="4681592"/>
            <a:ext cx="2464585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800" dirty="0">
                <a:latin typeface="Calibri" panose="020F0502020204030204" pitchFamily="34" charset="0"/>
                <a:ea typeface="ＭＳ Ｐゴシック" pitchFamily="34" charset="-128"/>
              </a:rPr>
              <a:t>File / data 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08F25-4333-274D-BA87-E3E763E835EE}"/>
              </a:ext>
            </a:extLst>
          </p:cNvPr>
          <p:cNvSpPr txBox="1"/>
          <p:nvPr/>
        </p:nvSpPr>
        <p:spPr bwMode="auto">
          <a:xfrm>
            <a:off x="681672" y="1174622"/>
            <a:ext cx="3171871" cy="138499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800" dirty="0">
                <a:latin typeface="Calibri" panose="020F0502020204030204" pitchFamily="34" charset="0"/>
                <a:ea typeface="ＭＳ Ｐゴシック" pitchFamily="34" charset="-128"/>
              </a:rPr>
              <a:t>Science / data analytics applications</a:t>
            </a:r>
          </a:p>
        </p:txBody>
      </p:sp>
    </p:spTree>
    <p:extLst>
      <p:ext uri="{BB962C8B-B14F-4D97-AF65-F5344CB8AC3E}">
        <p14:creationId xmlns:p14="http://schemas.microsoft.com/office/powerpoint/2010/main" val="661773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157A-24E0-C144-828E-01488BB0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593752"/>
          </a:xfrm>
        </p:spPr>
        <p:txBody>
          <a:bodyPr/>
          <a:lstStyle/>
          <a:p>
            <a:r>
              <a:rPr lang="en-US" sz="3800" dirty="0"/>
              <a:t>Well documented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E6406-CC0A-CE48-A987-8C092AFED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051304"/>
            <a:ext cx="4164112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3BAF6D-899C-CA4B-8F92-70D5BE8BB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946"/>
          <a:stretch/>
        </p:blipFill>
        <p:spPr>
          <a:xfrm>
            <a:off x="4930488" y="1031823"/>
            <a:ext cx="3982367" cy="2830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5" y="905376"/>
            <a:ext cx="3813541" cy="774625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376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5DFD342-3930-9F40-9C5A-9A01D88006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r="18317"/>
          <a:stretch/>
        </p:blipFill>
        <p:spPr>
          <a:xfrm>
            <a:off x="107390" y="3133314"/>
            <a:ext cx="1488832" cy="2381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859F3-BD2F-FC44-A078-90F9F57B6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the USID Ecosystem</a:t>
            </a:r>
          </a:p>
        </p:txBody>
      </p:sp>
      <p:grpSp>
        <p:nvGrpSpPr>
          <p:cNvPr id="178" name="Group 177"/>
          <p:cNvGrpSpPr/>
          <p:nvPr/>
        </p:nvGrpSpPr>
        <p:grpSpPr>
          <a:xfrm>
            <a:off x="516345" y="1914307"/>
            <a:ext cx="7963681" cy="4519928"/>
            <a:chOff x="200655" y="1914307"/>
            <a:chExt cx="7963681" cy="451992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6120F31-EA58-D44F-9605-F46424DFD860}"/>
                </a:ext>
              </a:extLst>
            </p:cNvPr>
            <p:cNvSpPr/>
            <p:nvPr/>
          </p:nvSpPr>
          <p:spPr>
            <a:xfrm>
              <a:off x="2575104" y="2008680"/>
              <a:ext cx="5589232" cy="3304041"/>
            </a:xfrm>
            <a:prstGeom prst="roundRect">
              <a:avLst>
                <a:gd name="adj" fmla="val 10507"/>
              </a:avLst>
            </a:prstGeom>
            <a:solidFill>
              <a:schemeClr val="bg2">
                <a:lumMod val="85000"/>
              </a:schemeClr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98817D-2575-E34F-865B-B788E9A09767}"/>
                </a:ext>
              </a:extLst>
            </p:cNvPr>
            <p:cNvSpPr txBox="1"/>
            <p:nvPr/>
          </p:nvSpPr>
          <p:spPr bwMode="auto">
            <a:xfrm>
              <a:off x="200655" y="2008680"/>
              <a:ext cx="1938275" cy="83099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 rtlCol="0">
              <a:sp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2400" dirty="0">
                  <a:latin typeface="Calibri" panose="020F0502020204030204" pitchFamily="34" charset="0"/>
                  <a:ea typeface="ＭＳ Ｐゴシック" pitchFamily="34" charset="-128"/>
                </a:rPr>
                <a:t>From instruments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CC07C1-1EC8-E34C-BFE8-512201B5A3DA}"/>
                </a:ext>
              </a:extLst>
            </p:cNvPr>
            <p:cNvSpPr/>
            <p:nvPr/>
          </p:nvSpPr>
          <p:spPr>
            <a:xfrm>
              <a:off x="2733691" y="2604889"/>
              <a:ext cx="1945627" cy="248483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512CB5-FF2E-A94E-B884-A68C9B8090B2}"/>
                </a:ext>
              </a:extLst>
            </p:cNvPr>
            <p:cNvSpPr/>
            <p:nvPr/>
          </p:nvSpPr>
          <p:spPr>
            <a:xfrm>
              <a:off x="2825534" y="3078884"/>
              <a:ext cx="1729090" cy="17980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u="sng" dirty="0">
                  <a:solidFill>
                    <a:schemeClr val="tx1"/>
                  </a:solidFill>
                  <a:latin typeface="Calibri" panose="020F0502020204030204" pitchFamily="34" charset="0"/>
                </a:rPr>
                <a:t>Translators</a:t>
              </a:r>
            </a:p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</a:rPr>
                <a:t>Microscope_1,</a:t>
              </a:r>
            </a:p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</a:rPr>
                <a:t>Spectroscope4,</a:t>
              </a:r>
            </a:p>
            <a:p>
              <a:pPr algn="ctr">
                <a:lnSpc>
                  <a:spcPct val="90000"/>
                </a:lnSpc>
              </a:pPr>
              <a:r>
                <a:rPr lang="en-US" sz="2000" dirty="0" err="1">
                  <a:solidFill>
                    <a:schemeClr val="tx1"/>
                  </a:solidFill>
                  <a:latin typeface="Calibri" panose="020F0502020204030204" pitchFamily="34" charset="0"/>
                </a:rPr>
                <a:t>Camera_X</a:t>
              </a: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</a:rPr>
                <a:t>,</a:t>
              </a:r>
            </a:p>
            <a:p>
              <a:pPr algn="ctr">
                <a:lnSpc>
                  <a:spcPct val="90000"/>
                </a:lnSpc>
              </a:pPr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</a:rPr>
                <a:t>…</a:t>
              </a:r>
            </a:p>
            <a:p>
              <a:pPr algn="ctr">
                <a:lnSpc>
                  <a:spcPct val="90000"/>
                </a:lnSpc>
              </a:pPr>
              <a:endParaRPr lang="en-US" sz="20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990B11C-A8E5-BA4F-B844-22442CF59A39}"/>
                </a:ext>
              </a:extLst>
            </p:cNvPr>
            <p:cNvSpPr/>
            <p:nvPr/>
          </p:nvSpPr>
          <p:spPr>
            <a:xfrm>
              <a:off x="804940" y="3575289"/>
              <a:ext cx="1120693" cy="48208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.</a:t>
              </a:r>
              <a:r>
                <a:rPr lang="en-US" sz="2400" dirty="0" err="1">
                  <a:solidFill>
                    <a:schemeClr val="tx1"/>
                  </a:solidFill>
                  <a:latin typeface="Calibri" panose="020F0502020204030204" pitchFamily="34" charset="0"/>
                </a:rPr>
                <a:t>ibw</a:t>
              </a: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77FAD95-59B4-5648-BB70-EDC3F47A884A}"/>
                </a:ext>
              </a:extLst>
            </p:cNvPr>
            <p:cNvSpPr/>
            <p:nvPr/>
          </p:nvSpPr>
          <p:spPr>
            <a:xfrm>
              <a:off x="804942" y="4138346"/>
              <a:ext cx="1120691" cy="48208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.mat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A162C02-5A16-7148-B43C-5E946838DF90}"/>
                </a:ext>
              </a:extLst>
            </p:cNvPr>
            <p:cNvSpPr/>
            <p:nvPr/>
          </p:nvSpPr>
          <p:spPr>
            <a:xfrm>
              <a:off x="861620" y="4749776"/>
              <a:ext cx="951313" cy="482080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.</a:t>
              </a:r>
              <a:r>
                <a:rPr lang="en-US" sz="2400" dirty="0" err="1">
                  <a:solidFill>
                    <a:schemeClr val="tx1"/>
                  </a:solidFill>
                  <a:latin typeface="Calibri" panose="020F0502020204030204" pitchFamily="34" charset="0"/>
                </a:rPr>
                <a:t>dat</a:t>
              </a:r>
              <a:endParaRPr lang="en-US" sz="24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15BD791-315D-064B-B73E-4F93339C2F72}"/>
                </a:ext>
              </a:extLst>
            </p:cNvPr>
            <p:cNvSpPr/>
            <p:nvPr/>
          </p:nvSpPr>
          <p:spPr>
            <a:xfrm>
              <a:off x="831536" y="5350975"/>
              <a:ext cx="1120693" cy="48208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.3ds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F4DD37-29E1-E741-9EF6-D566C5BEBAB7}"/>
                </a:ext>
              </a:extLst>
            </p:cNvPr>
            <p:cNvSpPr/>
            <p:nvPr/>
          </p:nvSpPr>
          <p:spPr>
            <a:xfrm>
              <a:off x="831537" y="3002005"/>
              <a:ext cx="1120693" cy="48208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</a:rPr>
                <a:t>.txt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E55CE1-AD2C-CA45-A3F0-142AA2941C14}"/>
                </a:ext>
              </a:extLst>
            </p:cNvPr>
            <p:cNvSpPr/>
            <p:nvPr/>
          </p:nvSpPr>
          <p:spPr>
            <a:xfrm>
              <a:off x="6389424" y="4359174"/>
              <a:ext cx="1549762" cy="61143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Analysis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D4BC83-5D43-4B41-8872-A5DECFF3BC92}"/>
                </a:ext>
              </a:extLst>
            </p:cNvPr>
            <p:cNvSpPr/>
            <p:nvPr/>
          </p:nvSpPr>
          <p:spPr>
            <a:xfrm>
              <a:off x="5755055" y="3473782"/>
              <a:ext cx="1698909" cy="61143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Processing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D78AFF-7071-6F48-8D1D-7C1516B8D05D}"/>
                </a:ext>
              </a:extLst>
            </p:cNvPr>
            <p:cNvSpPr/>
            <p:nvPr/>
          </p:nvSpPr>
          <p:spPr>
            <a:xfrm>
              <a:off x="4988069" y="2647358"/>
              <a:ext cx="1921118" cy="61143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Calibri" panose="020F0502020204030204" pitchFamily="34" charset="0"/>
                </a:rPr>
                <a:t>Visualization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F1BA45-D0A2-324F-BD6E-4EE4940FAE5F}"/>
                </a:ext>
              </a:extLst>
            </p:cNvPr>
            <p:cNvSpPr txBox="1"/>
            <p:nvPr/>
          </p:nvSpPr>
          <p:spPr bwMode="auto">
            <a:xfrm>
              <a:off x="3325996" y="2566219"/>
              <a:ext cx="465192" cy="46166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2400" dirty="0">
                  <a:latin typeface="Calibri" panose="020F0502020204030204" pitchFamily="34" charset="0"/>
                  <a:ea typeface="ＭＳ Ｐゴシック" pitchFamily="34" charset="-128"/>
                </a:rPr>
                <a:t>IO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B1124AD-76EE-9549-8C33-5E82F5F862E9}"/>
                </a:ext>
              </a:extLst>
            </p:cNvPr>
            <p:cNvCxnSpPr/>
            <p:nvPr/>
          </p:nvCxnSpPr>
          <p:spPr>
            <a:xfrm>
              <a:off x="1971859" y="3243045"/>
              <a:ext cx="853675" cy="2177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9F9079A-EAF5-F046-B9C8-81865489FABD}"/>
                </a:ext>
              </a:extLst>
            </p:cNvPr>
            <p:cNvCxnSpPr/>
            <p:nvPr/>
          </p:nvCxnSpPr>
          <p:spPr>
            <a:xfrm flipV="1">
              <a:off x="1925633" y="3721692"/>
              <a:ext cx="894103" cy="1179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69C06D5-10C1-944B-B68F-C68DD7187D33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1925633" y="3977899"/>
              <a:ext cx="899901" cy="3756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42FC99F-9B71-7D46-A0B2-B340D52EBAAA}"/>
                </a:ext>
              </a:extLst>
            </p:cNvPr>
            <p:cNvCxnSpPr>
              <a:stCxn id="11" idx="6"/>
            </p:cNvCxnSpPr>
            <p:nvPr/>
          </p:nvCxnSpPr>
          <p:spPr>
            <a:xfrm flipV="1">
              <a:off x="1812933" y="4558707"/>
              <a:ext cx="1023526" cy="4321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CE8A4F8-8E9D-E648-904E-7EFE7EF27C81}"/>
                </a:ext>
              </a:extLst>
            </p:cNvPr>
            <p:cNvCxnSpPr>
              <a:stCxn id="13" idx="6"/>
            </p:cNvCxnSpPr>
            <p:nvPr/>
          </p:nvCxnSpPr>
          <p:spPr>
            <a:xfrm flipV="1">
              <a:off x="1952229" y="4854890"/>
              <a:ext cx="935640" cy="73712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9C9709-71AF-1446-96BE-C962A1F348F7}"/>
                </a:ext>
              </a:extLst>
            </p:cNvPr>
            <p:cNvSpPr txBox="1"/>
            <p:nvPr/>
          </p:nvSpPr>
          <p:spPr bwMode="auto">
            <a:xfrm>
              <a:off x="4554624" y="1914307"/>
              <a:ext cx="1851724" cy="5232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2800" b="1" dirty="0">
                  <a:latin typeface="Calibri" panose="020F0502020204030204" pitchFamily="34" charset="0"/>
                  <a:ea typeface="ＭＳ Ｐゴシック" pitchFamily="34" charset="-128"/>
                  <a:cs typeface="Courier New" panose="02070309020205020404" pitchFamily="49" charset="0"/>
                </a:rPr>
                <a:t>pycroscopy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2231045" y="2133600"/>
              <a:ext cx="10153" cy="3991429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15BD791-315D-064B-B73E-4F93339C2F72}"/>
                </a:ext>
              </a:extLst>
            </p:cNvPr>
            <p:cNvSpPr/>
            <p:nvPr/>
          </p:nvSpPr>
          <p:spPr>
            <a:xfrm>
              <a:off x="4766646" y="5571803"/>
              <a:ext cx="1522186" cy="86243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2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.</a:t>
              </a:r>
              <a:r>
                <a:rPr lang="en-US" sz="32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hdf5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59" name="Straight Arrow Connector 158"/>
            <p:cNvCxnSpPr/>
            <p:nvPr/>
          </p:nvCxnSpPr>
          <p:spPr>
            <a:xfrm>
              <a:off x="5290715" y="3258789"/>
              <a:ext cx="27992" cy="231301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Elbow Connector 162"/>
            <p:cNvCxnSpPr/>
            <p:nvPr/>
          </p:nvCxnSpPr>
          <p:spPr>
            <a:xfrm rot="5400000">
              <a:off x="5106135" y="4702915"/>
              <a:ext cx="1474281" cy="293255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/>
            <p:cNvCxnSpPr>
              <a:endCxn id="34" idx="7"/>
            </p:cNvCxnSpPr>
            <p:nvPr/>
          </p:nvCxnSpPr>
          <p:spPr>
            <a:xfrm rot="5400000">
              <a:off x="6018704" y="5022042"/>
              <a:ext cx="723270" cy="628852"/>
            </a:xfrm>
            <a:prstGeom prst="bentConnector3">
              <a:avLst>
                <a:gd name="adj1" fmla="val 26779"/>
              </a:avLst>
            </a:prstGeom>
            <a:ln w="28575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Elbow Connector 172"/>
            <p:cNvCxnSpPr>
              <a:cxnSpLocks/>
              <a:endCxn id="34" idx="1"/>
            </p:cNvCxnSpPr>
            <p:nvPr/>
          </p:nvCxnSpPr>
          <p:spPr>
            <a:xfrm rot="16200000" flipH="1">
              <a:off x="3846236" y="4554773"/>
              <a:ext cx="1976411" cy="310247"/>
            </a:xfrm>
            <a:prstGeom prst="bentConnector3">
              <a:avLst>
                <a:gd name="adj1" fmla="val 730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Rectangle 176"/>
          <p:cNvSpPr/>
          <p:nvPr/>
        </p:nvSpPr>
        <p:spPr>
          <a:xfrm>
            <a:off x="289103" y="892138"/>
            <a:ext cx="862375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latin typeface="Calibri" panose="020F0502020204030204" pitchFamily="34" charset="0"/>
                <a:ea typeface="ＭＳ Ｐゴシック" pitchFamily="34" charset="-128"/>
              </a:rPr>
              <a:t>hdf5 file is the hub for all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dirty="0">
                <a:latin typeface="Calibri" panose="020F0502020204030204" pitchFamily="34" charset="0"/>
                <a:ea typeface="ＭＳ Ｐゴシック" pitchFamily="34" charset="-128"/>
              </a:rPr>
              <a:t>Analysis, processing, visualization available after translation to .hdf5</a:t>
            </a:r>
          </a:p>
        </p:txBody>
      </p:sp>
    </p:spTree>
    <p:extLst>
      <p:ext uri="{BB962C8B-B14F-4D97-AF65-F5344CB8AC3E}">
        <p14:creationId xmlns:p14="http://schemas.microsoft.com/office/powerpoint/2010/main" val="4113437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4B14-7CAA-B64B-878B-AD7E5B062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10" y="105460"/>
            <a:ext cx="8636290" cy="593752"/>
          </a:xfrm>
        </p:spPr>
        <p:txBody>
          <a:bodyPr/>
          <a:lstStyle/>
          <a:p>
            <a:r>
              <a:rPr lang="en-US" sz="3800" dirty="0"/>
              <a:t>Jupyter Notebooks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6BBD8-4E14-884D-8102-91B7E7705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1143000"/>
            <a:ext cx="4119408" cy="4800599"/>
          </a:xfrm>
        </p:spPr>
        <p:txBody>
          <a:bodyPr/>
          <a:lstStyle/>
          <a:p>
            <a:r>
              <a:rPr lang="en-US" dirty="0"/>
              <a:t>Interactive documents</a:t>
            </a:r>
          </a:p>
          <a:p>
            <a:r>
              <a:rPr lang="en-US" dirty="0"/>
              <a:t>Exploratory programming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Interactive – slice through data, pan, move, rotate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04B15-52B3-AC49-A61D-93336E2C3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5" t="2349"/>
          <a:stretch/>
        </p:blipFill>
        <p:spPr>
          <a:xfrm>
            <a:off x="351428" y="3090812"/>
            <a:ext cx="4006849" cy="2852787"/>
          </a:xfrm>
          <a:prstGeom prst="rect">
            <a:avLst/>
          </a:prstGeom>
        </p:spPr>
      </p:pic>
      <p:pic>
        <p:nvPicPr>
          <p:cNvPr id="5" name="Picture 2" descr="http://blog.jupyter.org/content/images/2015/02/jupyter-sq-text.png">
            <a:extLst>
              <a:ext uri="{FF2B5EF4-FFF2-40B4-BE49-F238E27FC236}">
                <a16:creationId xmlns:a16="http://schemas.microsoft.com/office/drawing/2014/main" id="{626A2845-E02B-F645-9085-CE8F29B4B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328" y="1054100"/>
            <a:ext cx="1147172" cy="114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9E58D-EA2F-C64D-BAB9-1C99863F0243}"/>
              </a:ext>
            </a:extLst>
          </p:cNvPr>
          <p:cNvSpPr txBox="1"/>
          <p:nvPr/>
        </p:nvSpPr>
        <p:spPr bwMode="auto">
          <a:xfrm>
            <a:off x="723747" y="2218446"/>
            <a:ext cx="3160609" cy="5847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3200" dirty="0">
                <a:latin typeface="Calibri" panose="020F0502020204030204" pitchFamily="34" charset="0"/>
                <a:ea typeface="ＭＳ Ｐゴシック" pitchFamily="34" charset="-128"/>
              </a:rPr>
              <a:t>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603036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83" y="114203"/>
            <a:ext cx="8897831" cy="1038298"/>
          </a:xfrm>
        </p:spPr>
        <p:txBody>
          <a:bodyPr/>
          <a:lstStyle/>
          <a:p>
            <a:r>
              <a:rPr lang="en-US" sz="3600" dirty="0"/>
              <a:t>Truly Achieving Open Science, Reproducibility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3" y="2533650"/>
            <a:ext cx="4055172" cy="3594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558" y="1010478"/>
            <a:ext cx="4170562" cy="33401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56552"/>
          <a:stretch/>
        </p:blipFill>
        <p:spPr>
          <a:xfrm>
            <a:off x="3850388" y="4907417"/>
            <a:ext cx="4980875" cy="15053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200" y="838200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Aim </a:t>
            </a:r>
            <a:r>
              <a:rPr lang="mr-IN" sz="2000" dirty="0"/>
              <a:t>–</a:t>
            </a:r>
            <a:r>
              <a:rPr lang="en-US" sz="2000" dirty="0"/>
              <a:t> </a:t>
            </a:r>
            <a:r>
              <a:rPr lang="en-US" sz="2000" u="sng" dirty="0"/>
              <a:t>ALL</a:t>
            </a:r>
            <a:r>
              <a:rPr lang="en-US" sz="2000" dirty="0"/>
              <a:t> scientific journal papers accompanied with:</a:t>
            </a: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2000" dirty="0"/>
              <a:t>Jupyter notebook that shows all analysis (raw data </a:t>
            </a:r>
            <a:r>
              <a:rPr lang="en-US" sz="2000" dirty="0">
                <a:sym typeface="Wingdings"/>
              </a:rPr>
              <a:t> figures). </a:t>
            </a:r>
          </a:p>
          <a:p>
            <a:pPr marL="285750" indent="-285750">
              <a:lnSpc>
                <a:spcPct val="90000"/>
              </a:lnSpc>
              <a:buFont typeface="Arial" charset="0"/>
              <a:buChar char="•"/>
            </a:pPr>
            <a:r>
              <a:rPr lang="en-US" sz="2000" dirty="0"/>
              <a:t>Data with DOI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B8100-DEC5-8B45-B5C9-7AC300D6D4B4}"/>
              </a:ext>
            </a:extLst>
          </p:cNvPr>
          <p:cNvSpPr txBox="1"/>
          <p:nvPr/>
        </p:nvSpPr>
        <p:spPr>
          <a:xfrm>
            <a:off x="3820744" y="4535255"/>
            <a:ext cx="504016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DOI associated with data (raw </a:t>
            </a:r>
            <a:r>
              <a:rPr lang="en-US" dirty="0">
                <a:sym typeface="Wingdings" pitchFamily="2" charset="2"/>
              </a:rPr>
              <a:t> paper figures)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DD5A9-1509-7B43-B883-F0DDCC09C160}"/>
              </a:ext>
            </a:extLst>
          </p:cNvPr>
          <p:cNvSpPr/>
          <p:nvPr/>
        </p:nvSpPr>
        <p:spPr>
          <a:xfrm>
            <a:off x="4528019" y="644096"/>
            <a:ext cx="4266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ct val="30000"/>
              </a:spcBef>
              <a:defRPr/>
            </a:pPr>
            <a:r>
              <a:rPr lang="en-US" dirty="0">
                <a:sym typeface="Wingdings"/>
              </a:rPr>
              <a:t>Jupyter notebook associated with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98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Pycroscopy - Supporting User Research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8819"/>
          <a:stretch/>
        </p:blipFill>
        <p:spPr>
          <a:xfrm>
            <a:off x="5309937" y="1281807"/>
            <a:ext cx="2773390" cy="199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96833-F5C5-1141-A91A-23DDCDED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8"/>
          <a:stretch/>
        </p:blipFill>
        <p:spPr>
          <a:xfrm>
            <a:off x="1803601" y="1281807"/>
            <a:ext cx="2823350" cy="1832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A630CE-C4F1-E14C-A78C-F25AC1228F7C}"/>
              </a:ext>
            </a:extLst>
          </p:cNvPr>
          <p:cNvSpPr txBox="1"/>
          <p:nvPr/>
        </p:nvSpPr>
        <p:spPr>
          <a:xfrm>
            <a:off x="1533448" y="1960571"/>
            <a:ext cx="31931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+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BD4038-F389-C047-AF88-3F1DBEB3C3D6}"/>
              </a:ext>
            </a:extLst>
          </p:cNvPr>
          <p:cNvGrpSpPr/>
          <p:nvPr/>
        </p:nvGrpSpPr>
        <p:grpSpPr>
          <a:xfrm>
            <a:off x="160511" y="1281808"/>
            <a:ext cx="1422102" cy="1761222"/>
            <a:chOff x="160511" y="1319908"/>
            <a:chExt cx="1422102" cy="17612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17E80F-2570-0C4F-B206-7EF7B386C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0533"/>
            <a:stretch/>
          </p:blipFill>
          <p:spPr>
            <a:xfrm>
              <a:off x="160511" y="1319908"/>
              <a:ext cx="1422102" cy="176122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8B905D-66AF-C742-B7A3-48E9C6CE1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6420" b="17204"/>
            <a:stretch/>
          </p:blipFill>
          <p:spPr>
            <a:xfrm>
              <a:off x="1120615" y="2754947"/>
              <a:ext cx="363102" cy="241014"/>
            </a:xfrm>
            <a:prstGeom prst="rect">
              <a:avLst/>
            </a:prstGeom>
          </p:spPr>
        </p:pic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77848"/>
              </p:ext>
            </p:extLst>
          </p:nvPr>
        </p:nvGraphicFramePr>
        <p:xfrm>
          <a:off x="203197" y="779262"/>
          <a:ext cx="8563116" cy="603283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28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482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Before 2016</a:t>
                      </a: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Since 2016</a:t>
                      </a:r>
                    </a:p>
                  </a:txBody>
                  <a:tcPr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16">
                <a:tc>
                  <a:txBody>
                    <a:bodyPr/>
                    <a:lstStyle/>
                    <a:p>
                      <a:pPr marL="0" indent="0">
                        <a:lnSpc>
                          <a:spcPct val="90000"/>
                        </a:lnSpc>
                        <a:buFont typeface="Arial" charset="0"/>
                        <a:buNone/>
                      </a:pPr>
                      <a:r>
                        <a:rPr lang="en-US" sz="1600" dirty="0"/>
                        <a:t>Scripts + complicated, Matlab GUI</a:t>
                      </a: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Set of simple Jupyter notebooks</a:t>
                      </a:r>
                    </a:p>
                  </a:txBody>
                  <a:tcPr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316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1600" dirty="0"/>
                        <a:t>Witten by dedicated software engineer</a:t>
                      </a: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Written by material scientists</a:t>
                      </a:r>
                    </a:p>
                  </a:txBody>
                  <a:tcPr marB="0"/>
                </a:tc>
                <a:extLst>
                  <a:ext uri="{0D108BD9-81ED-4DB2-BD59-A6C34878D82A}">
                    <a16:rowId xmlns:a16="http://schemas.microsoft.com/office/drawing/2014/main" val="3708182880"/>
                  </a:ext>
                </a:extLst>
              </a:tr>
              <a:tr h="529453">
                <a:tc>
                  <a:txBody>
                    <a:bodyPr/>
                    <a:lstStyle/>
                    <a:p>
                      <a:pPr marL="0" indent="0">
                        <a:lnSpc>
                          <a:spcPct val="90000"/>
                        </a:lnSpc>
                        <a:buFont typeface="Arial" charset="0"/>
                        <a:buNone/>
                      </a:pPr>
                      <a:r>
                        <a:rPr lang="en-US" sz="1600" dirty="0"/>
                        <a:t>Not customizable</a:t>
                      </a: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Completely customizable.</a:t>
                      </a:r>
                    </a:p>
                  </a:txBody>
                  <a:tcPr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502">
                <a:tc>
                  <a:txBody>
                    <a:bodyPr/>
                    <a:lstStyle/>
                    <a:p>
                      <a:pPr marL="0" indent="0">
                        <a:lnSpc>
                          <a:spcPct val="90000"/>
                        </a:lnSpc>
                        <a:buFont typeface="Arial" charset="0"/>
                        <a:buNone/>
                      </a:pPr>
                      <a:r>
                        <a:rPr lang="en-US" sz="1600" dirty="0"/>
                        <a:t>2-3 hours of training before use</a:t>
                      </a:r>
                    </a:p>
                    <a:p>
                      <a:pPr marL="0" indent="0">
                        <a:buFont typeface="Arial" charset="0"/>
                        <a:buNone/>
                      </a:pPr>
                      <a:endParaRPr lang="en-US" sz="1600" dirty="0"/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Notebooks include instructions. NO training required!</a:t>
                      </a:r>
                      <a:endParaRPr lang="en-US" sz="1600" dirty="0"/>
                    </a:p>
                  </a:txBody>
                  <a:tcPr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2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Deployed only on two offline workstations due to licensing restrictions = queue</a:t>
                      </a: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Each user gets VMs with jupyter notebook server</a:t>
                      </a:r>
                    </a:p>
                  </a:txBody>
                  <a:tcPr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62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Will remain on off-line desktops</a:t>
                      </a:r>
                    </a:p>
                  </a:txBody>
                  <a:tcPr marB="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 the process of switching to computations on clusters</a:t>
                      </a:r>
                    </a:p>
                  </a:txBody>
                  <a:tcPr marB="0"/>
                </a:tc>
                <a:extLst>
                  <a:ext uri="{0D108BD9-81ED-4DB2-BD59-A6C34878D82A}">
                    <a16:rowId xmlns:a16="http://schemas.microsoft.com/office/drawing/2014/main" val="241706070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9CFC00D-7C3C-254E-8ED7-048D67D665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902" y="925774"/>
            <a:ext cx="2356097" cy="59687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4906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0E85-6B97-7B49-A162-16B0810E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567399"/>
          </a:xfrm>
        </p:spPr>
        <p:txBody>
          <a:bodyPr/>
          <a:lstStyle/>
          <a:p>
            <a:r>
              <a:rPr lang="en-US" sz="3600" dirty="0"/>
              <a:t>What we wanted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7D22F67-3571-3348-BF9C-45AD2D6274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119475"/>
              </p:ext>
            </p:extLst>
          </p:nvPr>
        </p:nvGraphicFramePr>
        <p:xfrm>
          <a:off x="1824111" y="1250977"/>
          <a:ext cx="7272997" cy="4826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039D61-F846-564A-8CD9-A555BCF1D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805" y="1250977"/>
            <a:ext cx="994012" cy="983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07C95-18BA-4B43-965F-8DFA91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396" r="12374"/>
          <a:stretch/>
        </p:blipFill>
        <p:spPr>
          <a:xfrm>
            <a:off x="156308" y="1226478"/>
            <a:ext cx="820009" cy="930821"/>
          </a:xfrm>
          <a:prstGeom prst="rect">
            <a:avLst/>
          </a:prstGeom>
        </p:spPr>
      </p:pic>
      <p:sp>
        <p:nvSpPr>
          <p:cNvPr id="22" name="Down Arrow 21">
            <a:extLst>
              <a:ext uri="{FF2B5EF4-FFF2-40B4-BE49-F238E27FC236}">
                <a16:creationId xmlns:a16="http://schemas.microsoft.com/office/drawing/2014/main" id="{A2584E89-E629-BD4A-B3BD-B65500DE7BD8}"/>
              </a:ext>
            </a:extLst>
          </p:cNvPr>
          <p:cNvSpPr/>
          <p:nvPr/>
        </p:nvSpPr>
        <p:spPr>
          <a:xfrm>
            <a:off x="6854346" y="1911680"/>
            <a:ext cx="528397" cy="3505128"/>
          </a:xfrm>
          <a:prstGeom prst="downArrow">
            <a:avLst>
              <a:gd name="adj1" fmla="val 55000"/>
              <a:gd name="adj2" fmla="val 45000"/>
            </a:avLst>
          </a:prstGeom>
          <a:solidFill>
            <a:schemeClr val="bg1"/>
          </a:solidFill>
        </p:spPr>
        <p:style>
          <a:lnRef idx="2">
            <a:schemeClr val="dk1"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4" name="Picture 2" descr="http://blog.jupyter.org/content/images/2015/02/jupyter-sq-text.png">
            <a:extLst>
              <a:ext uri="{FF2B5EF4-FFF2-40B4-BE49-F238E27FC236}">
                <a16:creationId xmlns:a16="http://schemas.microsoft.com/office/drawing/2014/main" id="{E88D0DE4-A715-0442-B0F9-0608D22E3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800" y="5362197"/>
            <a:ext cx="925166" cy="9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825B810-612B-654F-B61F-A7339311275A}"/>
              </a:ext>
            </a:extLst>
          </p:cNvPr>
          <p:cNvGrpSpPr/>
          <p:nvPr/>
        </p:nvGrpSpPr>
        <p:grpSpPr>
          <a:xfrm>
            <a:off x="2538129" y="5342486"/>
            <a:ext cx="802554" cy="940587"/>
            <a:chOff x="11096625" y="1615854"/>
            <a:chExt cx="984250" cy="1153533"/>
          </a:xfrm>
        </p:grpSpPr>
        <p:pic>
          <p:nvPicPr>
            <p:cNvPr id="26" name="Picture 28">
              <a:extLst>
                <a:ext uri="{FF2B5EF4-FFF2-40B4-BE49-F238E27FC236}">
                  <a16:creationId xmlns:a16="http://schemas.microsoft.com/office/drawing/2014/main" id="{439DD95F-B8B4-7F48-8B21-730EFA134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7" r="11687"/>
            <a:stretch/>
          </p:blipFill>
          <p:spPr bwMode="auto">
            <a:xfrm>
              <a:off x="11718925" y="1615854"/>
              <a:ext cx="361950" cy="9598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8">
              <a:extLst>
                <a:ext uri="{FF2B5EF4-FFF2-40B4-BE49-F238E27FC236}">
                  <a16:creationId xmlns:a16="http://schemas.microsoft.com/office/drawing/2014/main" id="{2375717B-4138-094E-9969-50D30367ED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7" r="11687"/>
            <a:stretch/>
          </p:blipFill>
          <p:spPr bwMode="auto">
            <a:xfrm>
              <a:off x="11407775" y="1615854"/>
              <a:ext cx="361950" cy="9598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8">
              <a:extLst>
                <a:ext uri="{FF2B5EF4-FFF2-40B4-BE49-F238E27FC236}">
                  <a16:creationId xmlns:a16="http://schemas.microsoft.com/office/drawing/2014/main" id="{09851AF6-84C4-4140-9CBE-D32D35AAC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7" r="11687"/>
            <a:stretch/>
          </p:blipFill>
          <p:spPr bwMode="auto">
            <a:xfrm>
              <a:off x="11096625" y="1624626"/>
              <a:ext cx="361950" cy="9598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07B3304-F010-684F-B358-767FC3313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7" r="11687"/>
            <a:stretch/>
          </p:blipFill>
          <p:spPr bwMode="auto">
            <a:xfrm>
              <a:off x="11588750" y="1777779"/>
              <a:ext cx="361950" cy="9598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8">
              <a:extLst>
                <a:ext uri="{FF2B5EF4-FFF2-40B4-BE49-F238E27FC236}">
                  <a16:creationId xmlns:a16="http://schemas.microsoft.com/office/drawing/2014/main" id="{D6350D51-7E5D-2040-8A4A-1C68966551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7" r="11687"/>
            <a:stretch/>
          </p:blipFill>
          <p:spPr bwMode="auto">
            <a:xfrm>
              <a:off x="11226800" y="1809529"/>
              <a:ext cx="361950" cy="95985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Box 4"/>
          <p:cNvSpPr txBox="1"/>
          <p:nvPr/>
        </p:nvSpPr>
        <p:spPr bwMode="auto">
          <a:xfrm>
            <a:off x="6016638" y="2719754"/>
            <a:ext cx="755335" cy="156966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9600" dirty="0">
                <a:latin typeface="Calibri" panose="020F0502020204030204" pitchFamily="34" charset="0"/>
                <a:ea typeface="ＭＳ Ｐゴシック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4987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15" y="105718"/>
            <a:ext cx="8986770" cy="487954"/>
          </a:xfrm>
        </p:spPr>
        <p:txBody>
          <a:bodyPr/>
          <a:lstStyle/>
          <a:p>
            <a:r>
              <a:rPr lang="en-US" dirty="0"/>
              <a:t>Pycroscopy  - Scientific Advancements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15479" y="4434847"/>
            <a:ext cx="5549906" cy="2274849"/>
            <a:chOff x="3515479" y="4384047"/>
            <a:chExt cx="5549906" cy="227484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578" b="2398"/>
            <a:stretch/>
          </p:blipFill>
          <p:spPr>
            <a:xfrm>
              <a:off x="3577435" y="5076779"/>
              <a:ext cx="5064915" cy="158211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15" r="67816" b="57042"/>
            <a:stretch/>
          </p:blipFill>
          <p:spPr>
            <a:xfrm>
              <a:off x="3657235" y="4772100"/>
              <a:ext cx="1630083" cy="26800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1" t="28184" r="68618" b="65054"/>
            <a:stretch/>
          </p:blipFill>
          <p:spPr>
            <a:xfrm>
              <a:off x="5563190" y="4776511"/>
              <a:ext cx="1270345" cy="20968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3" t="21834" r="68216" b="71404"/>
            <a:stretch/>
          </p:blipFill>
          <p:spPr>
            <a:xfrm>
              <a:off x="7259845" y="4793351"/>
              <a:ext cx="1270345" cy="209682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 bwMode="auto">
            <a:xfrm>
              <a:off x="3515479" y="4384047"/>
              <a:ext cx="5549906" cy="3447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/>
          </p:spPr>
          <p:txBody>
            <a:bodyPr wrap="square" rtlCol="0">
              <a:spAutoFit/>
            </a:bodyPr>
            <a:lstStyle/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Simplified navigation multidimensional data - users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5078" y="4142747"/>
            <a:ext cx="3174661" cy="2091023"/>
            <a:chOff x="5893139" y="515529"/>
            <a:chExt cx="3174661" cy="2091023"/>
          </a:xfrm>
        </p:grpSpPr>
        <p:grpSp>
          <p:nvGrpSpPr>
            <p:cNvPr id="3" name="Group 2"/>
            <p:cNvGrpSpPr/>
            <p:nvPr/>
          </p:nvGrpSpPr>
          <p:grpSpPr>
            <a:xfrm>
              <a:off x="6029928" y="1189232"/>
              <a:ext cx="1417320" cy="1417320"/>
              <a:chOff x="6083268" y="1189232"/>
              <a:chExt cx="1417320" cy="1417320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31" t="11778" r="49880" b="67556"/>
              <a:stretch/>
            </p:blipFill>
            <p:spPr>
              <a:xfrm>
                <a:off x="6083268" y="1189232"/>
                <a:ext cx="1417320" cy="1417320"/>
              </a:xfrm>
              <a:prstGeom prst="rect">
                <a:avLst/>
              </a:prstGeom>
            </p:spPr>
          </p:pic>
          <p:pic>
            <p:nvPicPr>
              <p:cNvPr id="6" name="Picture 8" descr="C:\Users\sjz\Desktop\G STEM\paper big data ptychography\pca analysis figures\eigenvec_2.tif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69" t="30802" r="69687" b="54206"/>
              <a:stretch/>
            </p:blipFill>
            <p:spPr bwMode="auto">
              <a:xfrm>
                <a:off x="6151848" y="1897892"/>
                <a:ext cx="640080" cy="6400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899604" y="1897892"/>
                <a:ext cx="64294" cy="6874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0"/>
                </a:lightRig>
              </a:scene3d>
              <a:sp3d>
                <a:contourClr>
                  <a:schemeClr val="lt1"/>
                </a:contourClr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cxnSp>
            <p:nvCxnSpPr>
              <p:cNvPr id="15" name="Straight Connector 14"/>
              <p:cNvCxnSpPr>
                <a:endCxn id="13" idx="0"/>
              </p:cNvCxnSpPr>
              <p:nvPr/>
            </p:nvCxnSpPr>
            <p:spPr>
              <a:xfrm>
                <a:off x="6791928" y="1897892"/>
                <a:ext cx="13982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6791929" y="1966554"/>
                <a:ext cx="171969" cy="5714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2" t="4484" r="1757" b="4904"/>
            <a:stretch/>
          </p:blipFill>
          <p:spPr>
            <a:xfrm>
              <a:off x="7569168" y="1201778"/>
              <a:ext cx="1394358" cy="139652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 bwMode="auto">
            <a:xfrm>
              <a:off x="5893139" y="515529"/>
              <a:ext cx="3174661" cy="5909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/>
          </p:spPr>
          <p:txBody>
            <a:bodyPr wrap="square" rtlCol="0">
              <a:spAutoFit/>
            </a:bodyPr>
            <a:lstStyle/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Identifying invisible patterns using multivariate analysis</a:t>
              </a:r>
            </a:p>
          </p:txBody>
        </p:sp>
        <p:sp>
          <p:nvSpPr>
            <p:cNvPr id="52" name="Right Arrow 51"/>
            <p:cNvSpPr/>
            <p:nvPr/>
          </p:nvSpPr>
          <p:spPr>
            <a:xfrm>
              <a:off x="7393908" y="1729688"/>
              <a:ext cx="244755" cy="202576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74882" y="896071"/>
            <a:ext cx="3402359" cy="2901158"/>
            <a:chOff x="175078" y="253859"/>
            <a:chExt cx="3402359" cy="2901158"/>
          </a:xfrm>
        </p:grpSpPr>
        <p:sp>
          <p:nvSpPr>
            <p:cNvPr id="51" name="TextBox 50"/>
            <p:cNvSpPr txBox="1"/>
            <p:nvPr/>
          </p:nvSpPr>
          <p:spPr bwMode="auto">
            <a:xfrm>
              <a:off x="282935" y="253859"/>
              <a:ext cx="3294502" cy="8371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/>
          </p:spPr>
          <p:txBody>
            <a:bodyPr wrap="square" rtlCol="0">
              <a:spAutoFit/>
            </a:bodyPr>
            <a:lstStyle/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sz="2000" b="1" dirty="0">
                  <a:latin typeface="Calibri" panose="020F0502020204030204" pitchFamily="34" charset="0"/>
                  <a:ea typeface="ＭＳ Ｐゴシック" pitchFamily="34" charset="-128"/>
                </a:rPr>
                <a:t>3,500x</a:t>
              </a: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 faster imaging via adaptive signal filtering, linear unmixing of signals</a:t>
              </a: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42" t="8899" r="37708"/>
            <a:stretch/>
          </p:blipFill>
          <p:spPr>
            <a:xfrm>
              <a:off x="175078" y="1434025"/>
              <a:ext cx="1617165" cy="17125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50" t="8899"/>
            <a:stretch/>
          </p:blipFill>
          <p:spPr>
            <a:xfrm>
              <a:off x="1960271" y="1442486"/>
              <a:ext cx="1617165" cy="1712531"/>
            </a:xfrm>
            <a:prstGeom prst="rect">
              <a:avLst/>
            </a:prstGeom>
          </p:spPr>
        </p:pic>
        <p:sp>
          <p:nvSpPr>
            <p:cNvPr id="53" name="Right Arrow 52"/>
            <p:cNvSpPr/>
            <p:nvPr/>
          </p:nvSpPr>
          <p:spPr>
            <a:xfrm>
              <a:off x="1792243" y="2029003"/>
              <a:ext cx="244755" cy="202576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" name="Group 5"/>
            <p:cNvGrpSpPr>
              <a:grpSpLocks noChangeAspect="1"/>
            </p:cNvGrpSpPr>
            <p:nvPr/>
          </p:nvGrpSpPr>
          <p:grpSpPr bwMode="auto">
            <a:xfrm>
              <a:off x="2451356" y="1201778"/>
              <a:ext cx="707463" cy="707463"/>
              <a:chOff x="-2257" y="-3888"/>
              <a:chExt cx="2940" cy="2940"/>
            </a:xfrm>
          </p:grpSpPr>
          <p:sp>
            <p:nvSpPr>
              <p:cNvPr id="11" name="Rectangle 7"/>
              <p:cNvSpPr>
                <a:spLocks noChangeArrowheads="1"/>
              </p:cNvSpPr>
              <p:nvPr/>
            </p:nvSpPr>
            <p:spPr bwMode="auto">
              <a:xfrm>
                <a:off x="-2257" y="-3888"/>
                <a:ext cx="2934" cy="29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>
                <a:off x="-2257" y="-3888"/>
                <a:ext cx="2934" cy="2940"/>
              </a:xfrm>
              <a:prstGeom prst="rect">
                <a:avLst/>
              </a:prstGeom>
              <a:noFill/>
              <a:ln w="6350" cap="flat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pic>
            <p:nvPicPr>
              <p:cNvPr id="2057" name="Picture 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257" y="-3882"/>
                <a:ext cx="2940" cy="293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 flipV="1">
                <a:off x="-2005" y="-97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36" name="Line 17"/>
              <p:cNvSpPr>
                <a:spLocks noChangeShapeType="1"/>
              </p:cNvSpPr>
              <p:nvPr/>
            </p:nvSpPr>
            <p:spPr bwMode="auto">
              <a:xfrm>
                <a:off x="-2005" y="-388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54" name="Line 18"/>
              <p:cNvSpPr>
                <a:spLocks noChangeShapeType="1"/>
              </p:cNvSpPr>
              <p:nvPr/>
            </p:nvSpPr>
            <p:spPr bwMode="auto">
              <a:xfrm flipV="1">
                <a:off x="-1747" y="-97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55" name="Line 19"/>
              <p:cNvSpPr>
                <a:spLocks noChangeShapeType="1"/>
              </p:cNvSpPr>
              <p:nvPr/>
            </p:nvSpPr>
            <p:spPr bwMode="auto">
              <a:xfrm>
                <a:off x="-1747" y="-388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56" name="Line 20"/>
              <p:cNvSpPr>
                <a:spLocks noChangeShapeType="1"/>
              </p:cNvSpPr>
              <p:nvPr/>
            </p:nvSpPr>
            <p:spPr bwMode="auto">
              <a:xfrm flipV="1">
                <a:off x="-1483" y="-97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59" name="Line 21"/>
              <p:cNvSpPr>
                <a:spLocks noChangeShapeType="1"/>
              </p:cNvSpPr>
              <p:nvPr/>
            </p:nvSpPr>
            <p:spPr bwMode="auto">
              <a:xfrm>
                <a:off x="-1483" y="-388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60" name="Line 22"/>
              <p:cNvSpPr>
                <a:spLocks noChangeShapeType="1"/>
              </p:cNvSpPr>
              <p:nvPr/>
            </p:nvSpPr>
            <p:spPr bwMode="auto">
              <a:xfrm flipV="1">
                <a:off x="-1225" y="-97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63" name="Line 23"/>
              <p:cNvSpPr>
                <a:spLocks noChangeShapeType="1"/>
              </p:cNvSpPr>
              <p:nvPr/>
            </p:nvSpPr>
            <p:spPr bwMode="auto">
              <a:xfrm>
                <a:off x="-1225" y="-388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48" name="Line 24"/>
              <p:cNvSpPr>
                <a:spLocks noChangeShapeType="1"/>
              </p:cNvSpPr>
              <p:nvPr/>
            </p:nvSpPr>
            <p:spPr bwMode="auto">
              <a:xfrm flipV="1">
                <a:off x="-967" y="-97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49" name="Line 25"/>
              <p:cNvSpPr>
                <a:spLocks noChangeShapeType="1"/>
              </p:cNvSpPr>
              <p:nvPr/>
            </p:nvSpPr>
            <p:spPr bwMode="auto">
              <a:xfrm>
                <a:off x="-967" y="-388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51" name="Line 26"/>
              <p:cNvSpPr>
                <a:spLocks noChangeShapeType="1"/>
              </p:cNvSpPr>
              <p:nvPr/>
            </p:nvSpPr>
            <p:spPr bwMode="auto">
              <a:xfrm flipV="1">
                <a:off x="-703" y="-97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52" name="Line 27"/>
              <p:cNvSpPr>
                <a:spLocks noChangeShapeType="1"/>
              </p:cNvSpPr>
              <p:nvPr/>
            </p:nvSpPr>
            <p:spPr bwMode="auto">
              <a:xfrm>
                <a:off x="-703" y="-388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53" name="Line 28"/>
              <p:cNvSpPr>
                <a:spLocks noChangeShapeType="1"/>
              </p:cNvSpPr>
              <p:nvPr/>
            </p:nvSpPr>
            <p:spPr bwMode="auto">
              <a:xfrm flipV="1">
                <a:off x="-445" y="-97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54" name="Line 29"/>
              <p:cNvSpPr>
                <a:spLocks noChangeShapeType="1"/>
              </p:cNvSpPr>
              <p:nvPr/>
            </p:nvSpPr>
            <p:spPr bwMode="auto">
              <a:xfrm>
                <a:off x="-445" y="-388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55" name="Line 30"/>
              <p:cNvSpPr>
                <a:spLocks noChangeShapeType="1"/>
              </p:cNvSpPr>
              <p:nvPr/>
            </p:nvSpPr>
            <p:spPr bwMode="auto">
              <a:xfrm flipV="1">
                <a:off x="-187" y="-97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56" name="Line 31"/>
              <p:cNvSpPr>
                <a:spLocks noChangeShapeType="1"/>
              </p:cNvSpPr>
              <p:nvPr/>
            </p:nvSpPr>
            <p:spPr bwMode="auto">
              <a:xfrm>
                <a:off x="-187" y="-388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58" name="Line 32"/>
              <p:cNvSpPr>
                <a:spLocks noChangeShapeType="1"/>
              </p:cNvSpPr>
              <p:nvPr/>
            </p:nvSpPr>
            <p:spPr bwMode="auto">
              <a:xfrm flipV="1">
                <a:off x="71" y="-97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59" name="Line 33"/>
              <p:cNvSpPr>
                <a:spLocks noChangeShapeType="1"/>
              </p:cNvSpPr>
              <p:nvPr/>
            </p:nvSpPr>
            <p:spPr bwMode="auto">
              <a:xfrm>
                <a:off x="71" y="-388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60" name="Line 34"/>
              <p:cNvSpPr>
                <a:spLocks noChangeShapeType="1"/>
              </p:cNvSpPr>
              <p:nvPr/>
            </p:nvSpPr>
            <p:spPr bwMode="auto">
              <a:xfrm flipV="1">
                <a:off x="335" y="-97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61" name="Line 35"/>
              <p:cNvSpPr>
                <a:spLocks noChangeShapeType="1"/>
              </p:cNvSpPr>
              <p:nvPr/>
            </p:nvSpPr>
            <p:spPr bwMode="auto">
              <a:xfrm>
                <a:off x="335" y="-388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62" name="Line 36"/>
              <p:cNvSpPr>
                <a:spLocks noChangeShapeType="1"/>
              </p:cNvSpPr>
              <p:nvPr/>
            </p:nvSpPr>
            <p:spPr bwMode="auto">
              <a:xfrm flipV="1">
                <a:off x="593" y="-97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63" name="Line 37"/>
              <p:cNvSpPr>
                <a:spLocks noChangeShapeType="1"/>
              </p:cNvSpPr>
              <p:nvPr/>
            </p:nvSpPr>
            <p:spPr bwMode="auto">
              <a:xfrm>
                <a:off x="593" y="-3888"/>
                <a:ext cx="0" cy="3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64" name="Line 38"/>
              <p:cNvSpPr>
                <a:spLocks noChangeShapeType="1"/>
              </p:cNvSpPr>
              <p:nvPr/>
            </p:nvSpPr>
            <p:spPr bwMode="auto">
              <a:xfrm>
                <a:off x="-2257" y="-3636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65" name="Line 39"/>
              <p:cNvSpPr>
                <a:spLocks noChangeShapeType="1"/>
              </p:cNvSpPr>
              <p:nvPr/>
            </p:nvSpPr>
            <p:spPr bwMode="auto">
              <a:xfrm flipH="1">
                <a:off x="647" y="-3636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66" name="Line 40"/>
              <p:cNvSpPr>
                <a:spLocks noChangeShapeType="1"/>
              </p:cNvSpPr>
              <p:nvPr/>
            </p:nvSpPr>
            <p:spPr bwMode="auto">
              <a:xfrm>
                <a:off x="-2257" y="-3378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67" name="Line 41"/>
              <p:cNvSpPr>
                <a:spLocks noChangeShapeType="1"/>
              </p:cNvSpPr>
              <p:nvPr/>
            </p:nvSpPr>
            <p:spPr bwMode="auto">
              <a:xfrm flipH="1">
                <a:off x="647" y="-3378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68" name="Line 42"/>
              <p:cNvSpPr>
                <a:spLocks noChangeShapeType="1"/>
              </p:cNvSpPr>
              <p:nvPr/>
            </p:nvSpPr>
            <p:spPr bwMode="auto">
              <a:xfrm>
                <a:off x="-2257" y="-3120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69" name="Line 43"/>
              <p:cNvSpPr>
                <a:spLocks noChangeShapeType="1"/>
              </p:cNvSpPr>
              <p:nvPr/>
            </p:nvSpPr>
            <p:spPr bwMode="auto">
              <a:xfrm flipH="1">
                <a:off x="647" y="-3120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70" name="Line 44"/>
              <p:cNvSpPr>
                <a:spLocks noChangeShapeType="1"/>
              </p:cNvSpPr>
              <p:nvPr/>
            </p:nvSpPr>
            <p:spPr bwMode="auto">
              <a:xfrm>
                <a:off x="-2257" y="-2868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71" name="Line 45"/>
              <p:cNvSpPr>
                <a:spLocks noChangeShapeType="1"/>
              </p:cNvSpPr>
              <p:nvPr/>
            </p:nvSpPr>
            <p:spPr bwMode="auto">
              <a:xfrm flipH="1">
                <a:off x="647" y="-2868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72" name="Line 46"/>
              <p:cNvSpPr>
                <a:spLocks noChangeShapeType="1"/>
              </p:cNvSpPr>
              <p:nvPr/>
            </p:nvSpPr>
            <p:spPr bwMode="auto">
              <a:xfrm>
                <a:off x="-2257" y="-2610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73" name="Line 47"/>
              <p:cNvSpPr>
                <a:spLocks noChangeShapeType="1"/>
              </p:cNvSpPr>
              <p:nvPr/>
            </p:nvSpPr>
            <p:spPr bwMode="auto">
              <a:xfrm flipH="1">
                <a:off x="647" y="-2610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74" name="Line 48"/>
              <p:cNvSpPr>
                <a:spLocks noChangeShapeType="1"/>
              </p:cNvSpPr>
              <p:nvPr/>
            </p:nvSpPr>
            <p:spPr bwMode="auto">
              <a:xfrm>
                <a:off x="-2257" y="-2352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75" name="Line 49"/>
              <p:cNvSpPr>
                <a:spLocks noChangeShapeType="1"/>
              </p:cNvSpPr>
              <p:nvPr/>
            </p:nvSpPr>
            <p:spPr bwMode="auto">
              <a:xfrm flipH="1">
                <a:off x="647" y="-2352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76" name="Line 50"/>
              <p:cNvSpPr>
                <a:spLocks noChangeShapeType="1"/>
              </p:cNvSpPr>
              <p:nvPr/>
            </p:nvSpPr>
            <p:spPr bwMode="auto">
              <a:xfrm>
                <a:off x="-2257" y="-2100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77" name="Line 51"/>
              <p:cNvSpPr>
                <a:spLocks noChangeShapeType="1"/>
              </p:cNvSpPr>
              <p:nvPr/>
            </p:nvSpPr>
            <p:spPr bwMode="auto">
              <a:xfrm flipH="1">
                <a:off x="647" y="-2100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78" name="Line 52"/>
              <p:cNvSpPr>
                <a:spLocks noChangeShapeType="1"/>
              </p:cNvSpPr>
              <p:nvPr/>
            </p:nvSpPr>
            <p:spPr bwMode="auto">
              <a:xfrm>
                <a:off x="-2257" y="-1842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2079" name="Line 53"/>
              <p:cNvSpPr>
                <a:spLocks noChangeShapeType="1"/>
              </p:cNvSpPr>
              <p:nvPr/>
            </p:nvSpPr>
            <p:spPr bwMode="auto">
              <a:xfrm flipH="1">
                <a:off x="647" y="-1842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65" name="Line 54"/>
              <p:cNvSpPr>
                <a:spLocks noChangeShapeType="1"/>
              </p:cNvSpPr>
              <p:nvPr/>
            </p:nvSpPr>
            <p:spPr bwMode="auto">
              <a:xfrm>
                <a:off x="-2257" y="-1584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68" name="Line 55"/>
              <p:cNvSpPr>
                <a:spLocks noChangeShapeType="1"/>
              </p:cNvSpPr>
              <p:nvPr/>
            </p:nvSpPr>
            <p:spPr bwMode="auto">
              <a:xfrm flipH="1">
                <a:off x="647" y="-1584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70" name="Line 56"/>
              <p:cNvSpPr>
                <a:spLocks noChangeShapeType="1"/>
              </p:cNvSpPr>
              <p:nvPr/>
            </p:nvSpPr>
            <p:spPr bwMode="auto">
              <a:xfrm>
                <a:off x="-2257" y="-1326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71" name="Line 57"/>
              <p:cNvSpPr>
                <a:spLocks noChangeShapeType="1"/>
              </p:cNvSpPr>
              <p:nvPr/>
            </p:nvSpPr>
            <p:spPr bwMode="auto">
              <a:xfrm flipH="1">
                <a:off x="647" y="-1326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72" name="Line 58"/>
              <p:cNvSpPr>
                <a:spLocks noChangeShapeType="1"/>
              </p:cNvSpPr>
              <p:nvPr/>
            </p:nvSpPr>
            <p:spPr bwMode="auto">
              <a:xfrm>
                <a:off x="-2257" y="-1074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73" name="Line 59"/>
              <p:cNvSpPr>
                <a:spLocks noChangeShapeType="1"/>
              </p:cNvSpPr>
              <p:nvPr/>
            </p:nvSpPr>
            <p:spPr bwMode="auto">
              <a:xfrm flipH="1">
                <a:off x="647" y="-1074"/>
                <a:ext cx="30" cy="0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61" name="Rectangle 60"/>
            <p:cNvSpPr/>
            <p:nvPr/>
          </p:nvSpPr>
          <p:spPr>
            <a:xfrm>
              <a:off x="2768853" y="1322667"/>
              <a:ext cx="76591" cy="765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2172507" y="1348206"/>
              <a:ext cx="596346" cy="2359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845444" y="1340487"/>
              <a:ext cx="670231" cy="164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3769417" y="850533"/>
            <a:ext cx="2340475" cy="3492868"/>
            <a:chOff x="3617272" y="872829"/>
            <a:chExt cx="2340475" cy="3492868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89" t="9783" r="8437" b="1334"/>
            <a:stretch/>
          </p:blipFill>
          <p:spPr>
            <a:xfrm>
              <a:off x="3874303" y="2288687"/>
              <a:ext cx="1975147" cy="207701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 bwMode="auto">
            <a:xfrm>
              <a:off x="3617272" y="872829"/>
              <a:ext cx="2340475" cy="83099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/>
          </p:spPr>
          <p:txBody>
            <a:bodyPr wrap="square" rtlCol="0">
              <a:spAutoFit/>
            </a:bodyPr>
            <a:lstStyle/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sz="2000" b="1" dirty="0">
                  <a:latin typeface="Calibri" panose="020F0502020204030204" pitchFamily="34" charset="0"/>
                  <a:ea typeface="ＭＳ Ｐゴシック" pitchFamily="34" charset="-128"/>
                </a:rPr>
                <a:t>200x</a:t>
              </a:r>
              <a:r>
                <a:rPr lang="en-US" sz="2000" dirty="0">
                  <a:latin typeface="Calibri" panose="020F0502020204030204" pitchFamily="34" charset="0"/>
                  <a:ea typeface="ＭＳ Ｐゴシック" pitchFamily="34" charset="-128"/>
                </a:rPr>
                <a:t> faster spectroscopy via Bayesian inference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06" t="9464" r="24653" b="10951"/>
            <a:stretch/>
          </p:blipFill>
          <p:spPr>
            <a:xfrm>
              <a:off x="4193592" y="1839507"/>
              <a:ext cx="1178508" cy="1121777"/>
            </a:xfrm>
            <a:prstGeom prst="rect">
              <a:avLst/>
            </a:prstGeom>
          </p:spPr>
        </p:pic>
        <p:sp>
          <p:nvSpPr>
            <p:cNvPr id="110" name="Rectangle 109"/>
            <p:cNvSpPr/>
            <p:nvPr/>
          </p:nvSpPr>
          <p:spPr>
            <a:xfrm>
              <a:off x="4782846" y="2573749"/>
              <a:ext cx="76591" cy="7659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11" name="Straight Connector 110"/>
            <p:cNvCxnSpPr>
              <a:endCxn id="110" idx="1"/>
            </p:cNvCxnSpPr>
            <p:nvPr/>
          </p:nvCxnSpPr>
          <p:spPr>
            <a:xfrm flipV="1">
              <a:off x="4148393" y="2612045"/>
              <a:ext cx="634453" cy="460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10" idx="3"/>
            </p:cNvCxnSpPr>
            <p:nvPr/>
          </p:nvCxnSpPr>
          <p:spPr>
            <a:xfrm>
              <a:off x="4859437" y="2612045"/>
              <a:ext cx="874613" cy="2840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8AE1095-8379-254C-A4FD-3691620C9BD1}"/>
              </a:ext>
            </a:extLst>
          </p:cNvPr>
          <p:cNvGrpSpPr/>
          <p:nvPr/>
        </p:nvGrpSpPr>
        <p:grpSpPr>
          <a:xfrm>
            <a:off x="6231974" y="753143"/>
            <a:ext cx="2833411" cy="3488290"/>
            <a:chOff x="9223666" y="1877964"/>
            <a:chExt cx="3047828" cy="3752265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DBAD9E6-D2C5-4947-9FA1-BB2B04E3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4211" y="2716677"/>
              <a:ext cx="1357116" cy="1357115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B958D31-BE9F-C54B-8893-7ACB8D587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06" t="16072" r="38096" b="16310"/>
            <a:stretch/>
          </p:blipFill>
          <p:spPr>
            <a:xfrm>
              <a:off x="10757147" y="2697675"/>
              <a:ext cx="1409852" cy="1399991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D9BA82C0-0D72-8849-B60C-A60C78AB3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5" t="11310" r="24830" b="11970"/>
            <a:stretch/>
          </p:blipFill>
          <p:spPr>
            <a:xfrm>
              <a:off x="9291338" y="4189835"/>
              <a:ext cx="1385759" cy="1440394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5D3519B-4477-204D-9D8C-DC01B78E8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4" t="7800" r="5739" b="3373"/>
            <a:stretch/>
          </p:blipFill>
          <p:spPr>
            <a:xfrm>
              <a:off x="10763604" y="4212340"/>
              <a:ext cx="1403824" cy="1403823"/>
            </a:xfrm>
            <a:prstGeom prst="rect">
              <a:avLst/>
            </a:prstGeom>
          </p:spPr>
        </p:pic>
        <p:sp>
          <p:nvSpPr>
            <p:cNvPr id="91" name="Right Arrow 90">
              <a:extLst>
                <a:ext uri="{FF2B5EF4-FFF2-40B4-BE49-F238E27FC236}">
                  <a16:creationId xmlns:a16="http://schemas.microsoft.com/office/drawing/2014/main" id="{48632E8C-B8A6-F946-AC8F-47FE35EFCDD0}"/>
                </a:ext>
              </a:extLst>
            </p:cNvPr>
            <p:cNvSpPr/>
            <p:nvPr/>
          </p:nvSpPr>
          <p:spPr>
            <a:xfrm>
              <a:off x="10591566" y="3317699"/>
              <a:ext cx="244755" cy="202575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2" name="Right Arrow 91">
              <a:extLst>
                <a:ext uri="{FF2B5EF4-FFF2-40B4-BE49-F238E27FC236}">
                  <a16:creationId xmlns:a16="http://schemas.microsoft.com/office/drawing/2014/main" id="{48C8A35F-AAA0-2248-9A99-74446D1FBF72}"/>
                </a:ext>
              </a:extLst>
            </p:cNvPr>
            <p:cNvSpPr/>
            <p:nvPr/>
          </p:nvSpPr>
          <p:spPr>
            <a:xfrm rot="8100000">
              <a:off x="10599622" y="4032920"/>
              <a:ext cx="271500" cy="202575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3" name="Right Arrow 92">
              <a:extLst>
                <a:ext uri="{FF2B5EF4-FFF2-40B4-BE49-F238E27FC236}">
                  <a16:creationId xmlns:a16="http://schemas.microsoft.com/office/drawing/2014/main" id="{C61EEDBF-48F1-364D-BCAF-DFF5A433EC2C}"/>
                </a:ext>
              </a:extLst>
            </p:cNvPr>
            <p:cNvSpPr/>
            <p:nvPr/>
          </p:nvSpPr>
          <p:spPr>
            <a:xfrm>
              <a:off x="10597621" y="4921474"/>
              <a:ext cx="244755" cy="202575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45980F-872A-694B-998E-2E5BDEF4A8EA}"/>
                </a:ext>
              </a:extLst>
            </p:cNvPr>
            <p:cNvSpPr txBox="1"/>
            <p:nvPr/>
          </p:nvSpPr>
          <p:spPr bwMode="auto">
            <a:xfrm>
              <a:off x="9223666" y="1877964"/>
              <a:ext cx="3047828" cy="8203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/>
          </p:spPr>
          <p:txBody>
            <a:bodyPr wrap="square" rtlCol="0">
              <a:spAutoFit/>
            </a:bodyPr>
            <a:lstStyle/>
            <a:p>
              <a:pPr algn="ctr" eaLnBrk="1" hangingPunct="1">
                <a:lnSpc>
                  <a:spcPct val="80000"/>
                </a:lnSpc>
                <a:spcBef>
                  <a:spcPct val="0"/>
                </a:spcBef>
                <a:buFontTx/>
                <a:buNone/>
              </a:pPr>
              <a:r>
                <a:rPr lang="en-US" dirty="0">
                  <a:latin typeface="Calibri" panose="020F0502020204030204" pitchFamily="34" charset="0"/>
                  <a:ea typeface="ＭＳ Ｐゴシック" pitchFamily="34" charset="-128"/>
                </a:rPr>
                <a:t>Separating uncorrelated data from correlated data to clean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361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BA0026F-91A3-E940-B221-C87EE56E55BD}"/>
              </a:ext>
            </a:extLst>
          </p:cNvPr>
          <p:cNvSpPr/>
          <p:nvPr/>
        </p:nvSpPr>
        <p:spPr>
          <a:xfrm flipH="1">
            <a:off x="202910" y="4468646"/>
            <a:ext cx="8643791" cy="1403478"/>
          </a:xfrm>
          <a:prstGeom prst="rtTriangl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BB4AA-19CE-D64F-A88F-981B8F2D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Progression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378228-1C24-5F4D-9419-A7D5F648DBDB}"/>
              </a:ext>
            </a:extLst>
          </p:cNvPr>
          <p:cNvGrpSpPr/>
          <p:nvPr/>
        </p:nvGrpSpPr>
        <p:grpSpPr>
          <a:xfrm>
            <a:off x="298327" y="971509"/>
            <a:ext cx="8730924" cy="2576554"/>
            <a:chOff x="333952" y="662750"/>
            <a:chExt cx="8730924" cy="2576554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155BC20F-7E4F-F446-A5B0-5BE225FFAEDF}"/>
                </a:ext>
              </a:extLst>
            </p:cNvPr>
            <p:cNvSpPr/>
            <p:nvPr/>
          </p:nvSpPr>
          <p:spPr>
            <a:xfrm flipH="1">
              <a:off x="333952" y="802333"/>
              <a:ext cx="8643791" cy="1403478"/>
            </a:xfrm>
            <a:prstGeom prst="rtTriangle">
              <a:avLst/>
            </a:prstGeom>
            <a:gradFill>
              <a:gsLst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rgbClr val="FF0000"/>
                </a:gs>
              </a:gsLst>
              <a:lin ang="10800000" scaled="0"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contourClr>
                <a:schemeClr val="lt1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CE8394-81D0-1246-8F1C-4AF2D2169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1020" y="662750"/>
              <a:ext cx="2161442" cy="1498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76D9E7-8FFC-1B41-8498-BEC41CB44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025" y="1303033"/>
              <a:ext cx="1219200" cy="85831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439AD5-F0A9-F44E-A913-DD9ABB72982B}"/>
                </a:ext>
              </a:extLst>
            </p:cNvPr>
            <p:cNvGrpSpPr/>
            <p:nvPr/>
          </p:nvGrpSpPr>
          <p:grpSpPr>
            <a:xfrm>
              <a:off x="6012227" y="802333"/>
              <a:ext cx="1197515" cy="1403478"/>
              <a:chOff x="11096625" y="1615854"/>
              <a:chExt cx="984250" cy="1153533"/>
            </a:xfrm>
          </p:grpSpPr>
          <p:pic>
            <p:nvPicPr>
              <p:cNvPr id="7" name="Picture 28">
                <a:extLst>
                  <a:ext uri="{FF2B5EF4-FFF2-40B4-BE49-F238E27FC236}">
                    <a16:creationId xmlns:a16="http://schemas.microsoft.com/office/drawing/2014/main" id="{D4B5364C-7C03-014A-8E98-8F8079CC5F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7" r="11687"/>
              <a:stretch/>
            </p:blipFill>
            <p:spPr bwMode="auto">
              <a:xfrm>
                <a:off x="11718925" y="1615854"/>
                <a:ext cx="361950" cy="95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28">
                <a:extLst>
                  <a:ext uri="{FF2B5EF4-FFF2-40B4-BE49-F238E27FC236}">
                    <a16:creationId xmlns:a16="http://schemas.microsoft.com/office/drawing/2014/main" id="{96E2AE31-91E7-6441-918F-BA8A5EE628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7" r="11687"/>
              <a:stretch/>
            </p:blipFill>
            <p:spPr bwMode="auto">
              <a:xfrm>
                <a:off x="11407775" y="1615854"/>
                <a:ext cx="361950" cy="95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28">
                <a:extLst>
                  <a:ext uri="{FF2B5EF4-FFF2-40B4-BE49-F238E27FC236}">
                    <a16:creationId xmlns:a16="http://schemas.microsoft.com/office/drawing/2014/main" id="{87BB782B-B64A-A149-B5EB-90E09BF868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7" r="11687"/>
              <a:stretch/>
            </p:blipFill>
            <p:spPr bwMode="auto">
              <a:xfrm>
                <a:off x="11096625" y="1624626"/>
                <a:ext cx="361950" cy="95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28">
                <a:extLst>
                  <a:ext uri="{FF2B5EF4-FFF2-40B4-BE49-F238E27FC236}">
                    <a16:creationId xmlns:a16="http://schemas.microsoft.com/office/drawing/2014/main" id="{03DF7F81-5E84-CD43-AD65-09BA638DC2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7" r="11687"/>
              <a:stretch/>
            </p:blipFill>
            <p:spPr bwMode="auto">
              <a:xfrm>
                <a:off x="11588750" y="1777779"/>
                <a:ext cx="361950" cy="95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8">
                <a:extLst>
                  <a:ext uri="{FF2B5EF4-FFF2-40B4-BE49-F238E27FC236}">
                    <a16:creationId xmlns:a16="http://schemas.microsoft.com/office/drawing/2014/main" id="{CD9A6DC2-AC81-CC46-AEC8-1C0406F22A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77" r="11687"/>
              <a:stretch/>
            </p:blipFill>
            <p:spPr bwMode="auto">
              <a:xfrm>
                <a:off x="11226800" y="1809529"/>
                <a:ext cx="361950" cy="95985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E6DD40-1C55-9D42-948F-93B44CA546D0}"/>
                </a:ext>
              </a:extLst>
            </p:cNvPr>
            <p:cNvSpPr txBox="1"/>
            <p:nvPr/>
          </p:nvSpPr>
          <p:spPr bwMode="auto">
            <a:xfrm>
              <a:off x="622025" y="2205811"/>
              <a:ext cx="1205651" cy="738664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2400" dirty="0">
                  <a:latin typeface="Calibri" panose="020F0502020204030204" pitchFamily="34" charset="0"/>
                  <a:ea typeface="ＭＳ Ｐゴシック" pitchFamily="34" charset="-128"/>
                </a:rPr>
                <a:t>2016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dirty="0">
                  <a:latin typeface="Calibri" panose="020F0502020204030204" pitchFamily="34" charset="0"/>
                  <a:ea typeface="ＭＳ Ｐゴシック" pitchFamily="34" charset="-128"/>
                </a:rPr>
                <a:t>Single core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EBC6F0-0FF8-5A4A-B7EC-493FD29DB86E}"/>
                </a:ext>
              </a:extLst>
            </p:cNvPr>
            <p:cNvSpPr txBox="1"/>
            <p:nvPr/>
          </p:nvSpPr>
          <p:spPr bwMode="auto">
            <a:xfrm>
              <a:off x="3478760" y="2184509"/>
              <a:ext cx="1184940" cy="10156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2400" dirty="0">
                  <a:latin typeface="Calibri" panose="020F0502020204030204" pitchFamily="34" charset="0"/>
                  <a:ea typeface="ＭＳ Ｐゴシック" pitchFamily="34" charset="-128"/>
                </a:rPr>
                <a:t>2017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dirty="0">
                  <a:latin typeface="Calibri" panose="020F0502020204030204" pitchFamily="34" charset="0"/>
                  <a:ea typeface="ＭＳ Ｐゴシック" pitchFamily="34" charset="-128"/>
                </a:rPr>
                <a:t>Multi-core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dirty="0">
                  <a:latin typeface="Calibri" panose="020F0502020204030204" pitchFamily="34" charset="0"/>
                  <a:ea typeface="ＭＳ Ｐゴシック" pitchFamily="34" charset="-128"/>
                </a:rPr>
                <a:t>Single CPU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1370B38-CDC1-5248-AC12-25F6A9D7A95F}"/>
                </a:ext>
              </a:extLst>
            </p:cNvPr>
            <p:cNvSpPr txBox="1"/>
            <p:nvPr/>
          </p:nvSpPr>
          <p:spPr bwMode="auto">
            <a:xfrm>
              <a:off x="6021108" y="2195138"/>
              <a:ext cx="1167179" cy="10156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2400" dirty="0">
                  <a:latin typeface="Calibri" panose="020F0502020204030204" pitchFamily="34" charset="0"/>
                  <a:ea typeface="ＭＳ Ｐゴシック" pitchFamily="34" charset="-128"/>
                </a:rPr>
                <a:t>2018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dirty="0">
                  <a:latin typeface="Calibri" panose="020F0502020204030204" pitchFamily="34" charset="0"/>
                  <a:ea typeface="ＭＳ Ｐゴシック" pitchFamily="34" charset="-128"/>
                </a:rPr>
                <a:t>Multi-core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dirty="0">
                  <a:latin typeface="Calibri" panose="020F0502020204030204" pitchFamily="34" charset="0"/>
                  <a:ea typeface="ＭＳ Ｐゴシック" pitchFamily="34" charset="-128"/>
                </a:rPr>
                <a:t>Multi CPU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B00B7A-9C40-A542-9E8A-554E47448C6A}"/>
                </a:ext>
              </a:extLst>
            </p:cNvPr>
            <p:cNvSpPr txBox="1"/>
            <p:nvPr/>
          </p:nvSpPr>
          <p:spPr bwMode="auto">
            <a:xfrm>
              <a:off x="7800684" y="2223641"/>
              <a:ext cx="1264192" cy="10156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rtlCol="0">
              <a:sp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2400" dirty="0">
                  <a:latin typeface="Calibri" panose="020F0502020204030204" pitchFamily="34" charset="0"/>
                  <a:ea typeface="ＭＳ Ｐゴシック" pitchFamily="34" charset="-128"/>
                </a:rPr>
                <a:t>2019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dirty="0" err="1">
                  <a:latin typeface="Calibri" panose="020F0502020204030204" pitchFamily="34" charset="0"/>
                  <a:ea typeface="ＭＳ Ｐゴシック" pitchFamily="34" charset="-128"/>
                </a:rPr>
                <a:t>JupyterHub</a:t>
              </a:r>
              <a:endParaRPr lang="en-US" dirty="0">
                <a:latin typeface="Calibri" panose="020F0502020204030204" pitchFamily="34" charset="0"/>
                <a:ea typeface="ＭＳ Ｐゴシック" pitchFamily="34" charset="-128"/>
              </a:endParaRP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dirty="0">
                  <a:latin typeface="Calibri" panose="020F0502020204030204" pitchFamily="34" charset="0"/>
                  <a:ea typeface="ＭＳ Ｐゴシック" pitchFamily="34" charset="-128"/>
                </a:rPr>
                <a:t>On HPC</a:t>
              </a:r>
            </a:p>
          </p:txBody>
        </p:sp>
        <p:pic>
          <p:nvPicPr>
            <p:cNvPr id="17" name="Picture 2" descr="http://blog.jupyter.org/content/images/2015/02/jupyter-sq-text.png">
              <a:extLst>
                <a:ext uri="{FF2B5EF4-FFF2-40B4-BE49-F238E27FC236}">
                  <a16:creationId xmlns:a16="http://schemas.microsoft.com/office/drawing/2014/main" id="{3E2FD0F8-D04A-0240-95CE-8C496C801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6017" y="1075561"/>
              <a:ext cx="805475" cy="805475"/>
            </a:xfrm>
            <a:prstGeom prst="rect">
              <a:avLst/>
            </a:prstGeom>
            <a:solidFill>
              <a:schemeClr val="bg1"/>
            </a:solidFill>
            <a:extLst/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01A6FD-9C84-A545-8231-9C6042F9F51A}"/>
              </a:ext>
            </a:extLst>
          </p:cNvPr>
          <p:cNvSpPr txBox="1"/>
          <p:nvPr/>
        </p:nvSpPr>
        <p:spPr bwMode="auto">
          <a:xfrm>
            <a:off x="286452" y="772633"/>
            <a:ext cx="3502369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800" b="1" dirty="0">
                <a:latin typeface="Calibri" panose="020F0502020204030204" pitchFamily="34" charset="0"/>
                <a:ea typeface="ＭＳ Ｐゴシック" pitchFamily="34" charset="-128"/>
              </a:rPr>
              <a:t>Scaling up Computing: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7D31C3-303E-6343-80C5-FE70C7C5DAEE}"/>
              </a:ext>
            </a:extLst>
          </p:cNvPr>
          <p:cNvSpPr txBox="1"/>
          <p:nvPr/>
        </p:nvSpPr>
        <p:spPr bwMode="auto">
          <a:xfrm>
            <a:off x="234895" y="3501394"/>
            <a:ext cx="7480574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latin typeface="Calibri" panose="020F0502020204030204" pitchFamily="34" charset="0"/>
                <a:ea typeface="ＭＳ Ｐゴシック" pitchFamily="34" charset="-128"/>
              </a:rPr>
              <a:t>Emphasis always on ease-of-development instead of raw performance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37C691-4E79-5F44-BF75-4DC861CE2521}"/>
              </a:ext>
            </a:extLst>
          </p:cNvPr>
          <p:cNvSpPr txBox="1"/>
          <p:nvPr/>
        </p:nvSpPr>
        <p:spPr bwMode="auto">
          <a:xfrm>
            <a:off x="286452" y="4019021"/>
            <a:ext cx="3787960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2800" b="1" dirty="0">
                <a:latin typeface="Calibri" panose="020F0502020204030204" pitchFamily="34" charset="0"/>
                <a:ea typeface="ＭＳ Ｐゴシック" pitchFamily="34" charset="-128"/>
              </a:rPr>
              <a:t>New Scientific Domains: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D252FA-F998-D94E-90B9-9603451C2B44}"/>
              </a:ext>
            </a:extLst>
          </p:cNvPr>
          <p:cNvSpPr txBox="1"/>
          <p:nvPr/>
        </p:nvSpPr>
        <p:spPr bwMode="auto">
          <a:xfrm>
            <a:off x="491474" y="5964676"/>
            <a:ext cx="704039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latin typeface="Calibri" panose="020F0502020204030204" pitchFamily="34" charset="0"/>
                <a:ea typeface="ＭＳ Ｐゴシック" pitchFamily="34" charset="-128"/>
              </a:rPr>
              <a:t>2016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81CE73-8657-624A-A814-A953FD898AFE}"/>
              </a:ext>
            </a:extLst>
          </p:cNvPr>
          <p:cNvSpPr txBox="1"/>
          <p:nvPr/>
        </p:nvSpPr>
        <p:spPr bwMode="auto">
          <a:xfrm>
            <a:off x="3337853" y="5943374"/>
            <a:ext cx="704039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latin typeface="Calibri" panose="020F0502020204030204" pitchFamily="34" charset="0"/>
                <a:ea typeface="ＭＳ Ｐゴシック" pitchFamily="34" charset="-128"/>
              </a:rPr>
              <a:t>2017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997D61-84E7-394F-AC54-4D56F4FBC417}"/>
              </a:ext>
            </a:extLst>
          </p:cNvPr>
          <p:cNvSpPr txBox="1"/>
          <p:nvPr/>
        </p:nvSpPr>
        <p:spPr bwMode="auto">
          <a:xfrm>
            <a:off x="5871320" y="5954003"/>
            <a:ext cx="704039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latin typeface="Calibri" panose="020F0502020204030204" pitchFamily="34" charset="0"/>
                <a:ea typeface="ＭＳ Ｐゴシック" pitchFamily="34" charset="-128"/>
              </a:rPr>
              <a:t>2018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554C59-E47A-9D4F-9462-B73523388890}"/>
              </a:ext>
            </a:extLst>
          </p:cNvPr>
          <p:cNvSpPr txBox="1"/>
          <p:nvPr/>
        </p:nvSpPr>
        <p:spPr bwMode="auto">
          <a:xfrm>
            <a:off x="298327" y="4847855"/>
            <a:ext cx="1493724" cy="10156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latin typeface="Calibri" panose="020F0502020204030204" pitchFamily="34" charset="0"/>
                <a:ea typeface="ＭＳ Ｐゴシック" pitchFamily="34" charset="-128"/>
              </a:rPr>
              <a:t>Atomic Force Microscopy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C1898C-A868-7E40-BCAD-15E43A2E4F56}"/>
              </a:ext>
            </a:extLst>
          </p:cNvPr>
          <p:cNvSpPr txBox="1"/>
          <p:nvPr/>
        </p:nvSpPr>
        <p:spPr bwMode="auto">
          <a:xfrm>
            <a:off x="3896694" y="4523020"/>
            <a:ext cx="1539727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latin typeface="Calibri" panose="020F0502020204030204" pitchFamily="34" charset="0"/>
                <a:ea typeface="ＭＳ Ｐゴシック" pitchFamily="34" charset="-128"/>
              </a:rPr>
              <a:t>+ Scanning  Transmission Electron Microscopy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0740E8-0C8A-9F41-8368-7ACE5962E17C}"/>
              </a:ext>
            </a:extLst>
          </p:cNvPr>
          <p:cNvSpPr txBox="1"/>
          <p:nvPr/>
        </p:nvSpPr>
        <p:spPr bwMode="auto">
          <a:xfrm>
            <a:off x="6766906" y="4240908"/>
            <a:ext cx="1740502" cy="163121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latin typeface="Calibri" panose="020F0502020204030204" pitchFamily="34" charset="0"/>
                <a:ea typeface="ＭＳ Ｐゴシック" pitchFamily="34" charset="-128"/>
              </a:rPr>
              <a:t>+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latin typeface="Calibri" panose="020F0502020204030204" pitchFamily="34" charset="0"/>
                <a:ea typeface="ＭＳ Ｐゴシック" pitchFamily="34" charset="-128"/>
              </a:rPr>
              <a:t>Mass Spectrometry + Bio-Chemistry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1FA983-C9A9-7D4C-8C22-FA328E1844BD}"/>
              </a:ext>
            </a:extLst>
          </p:cNvPr>
          <p:cNvSpPr txBox="1"/>
          <p:nvPr/>
        </p:nvSpPr>
        <p:spPr bwMode="auto">
          <a:xfrm>
            <a:off x="8052766" y="5964676"/>
            <a:ext cx="704040" cy="40011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000" dirty="0">
                <a:latin typeface="Calibri" panose="020F0502020204030204" pitchFamily="34" charset="0"/>
                <a:ea typeface="ＭＳ Ｐゴシック" pitchFamily="34" charset="-128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327146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D010-C5B5-B744-BA30-76CF9350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5F2332-FCB7-744A-BE28-FC7E60C01EF7}"/>
              </a:ext>
            </a:extLst>
          </p:cNvPr>
          <p:cNvSpPr txBox="1"/>
          <p:nvPr/>
        </p:nvSpPr>
        <p:spPr bwMode="auto">
          <a:xfrm>
            <a:off x="1898751" y="1817912"/>
            <a:ext cx="5316007" cy="1446550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8800" dirty="0">
                <a:latin typeface="Calibri" panose="020F0502020204030204" pitchFamily="34" charset="0"/>
                <a:ea typeface="ＭＳ Ｐゴシック" pitchFamily="34" charset="-128"/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048F1-B8CD-B04C-9AF1-DD3CE9A63F53}"/>
              </a:ext>
            </a:extLst>
          </p:cNvPr>
          <p:cNvSpPr txBox="1"/>
          <p:nvPr/>
        </p:nvSpPr>
        <p:spPr bwMode="auto">
          <a:xfrm>
            <a:off x="1012371" y="4469150"/>
            <a:ext cx="7565572" cy="120032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File / data tools related-  </a:t>
            </a:r>
            <a:r>
              <a:rPr lang="en-US" dirty="0">
                <a:hlinkClick r:id="rId2"/>
              </a:rPr>
              <a:t>https://groups.google.com/forum/#!forum/pyusid</a:t>
            </a:r>
            <a:endParaRPr lang="en-US" dirty="0"/>
          </a:p>
          <a:p>
            <a:endParaRPr lang="en-US" dirty="0">
              <a:latin typeface="Calibri" panose="020F0502020204030204" pitchFamily="34" charset="0"/>
              <a:ea typeface="ＭＳ Ｐゴシック" pitchFamily="34" charset="-128"/>
            </a:endParaRPr>
          </a:p>
          <a:p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Science, data analysis, reading proprietary instrument data …. - </a:t>
            </a:r>
            <a:r>
              <a:rPr lang="en-US" dirty="0">
                <a:hlinkClick r:id="rId3"/>
              </a:rPr>
              <a:t>https://groups.google.com/forum/#!forum/pycroscopy</a:t>
            </a:r>
            <a:r>
              <a:rPr lang="en-US" dirty="0"/>
              <a:t> </a:t>
            </a:r>
            <a:endParaRPr lang="en-US" dirty="0">
              <a:latin typeface="Calibri" panose="020F0502020204030204" pitchFamily="34" charset="0"/>
              <a:ea typeface="ＭＳ Ｐゴシック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5305C-9567-3F43-9564-56B4AB246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357" y="34604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75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Data Sizes and Dimensionality</a:t>
            </a:r>
          </a:p>
        </p:txBody>
      </p:sp>
      <p:pic>
        <p:nvPicPr>
          <p:cNvPr id="3" name="Picture 6" descr="\\ORNLData.ornl.gov\Home\Documents\Reports\2015_09_15_ASCR_Data_Management\Figure_1_V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5" y="2012472"/>
            <a:ext cx="4301172" cy="368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4360" y="1317519"/>
            <a:ext cx="388239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Evolution of Scanning Probe Microscopy Data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932484" y="1668583"/>
            <a:ext cx="3917951" cy="3486151"/>
          </a:xfrm>
          <a:prstGeom prst="rect">
            <a:avLst/>
          </a:prstGeom>
        </p:spPr>
        <p:txBody>
          <a:bodyPr/>
          <a:lstStyle>
            <a:lvl1pPr marL="230188" indent="-230188" algn="l" rtl="0" eaLnBrk="0" fontAlgn="base" hangingPunct="0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25475" indent="-279400" algn="l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indent="-230188" algn="l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144588" indent="-173038" algn="l" rtl="0" eaLnBrk="0" fontAlgn="base" hangingPunct="0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–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482725" indent="-222250" algn="l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Data sizes have grown from ~ 10 MB to ~ 1 TB in 10 years!</a:t>
            </a:r>
          </a:p>
          <a:p>
            <a:endParaRPr lang="en-US" sz="2400" dirty="0"/>
          </a:p>
          <a:p>
            <a:r>
              <a:rPr lang="en-US" sz="2400" dirty="0"/>
              <a:t>Dimensionality ranges from 1D spectra to 7D hyperspectral datasets</a:t>
            </a:r>
          </a:p>
          <a:p>
            <a:endParaRPr lang="en-US" sz="2400" dirty="0"/>
          </a:p>
          <a:p>
            <a:r>
              <a:rPr lang="en-US" sz="2400" dirty="0"/>
              <a:t>Cannot use laptops to analyze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7610" y="6474409"/>
            <a:ext cx="35589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/>
              <a:t>Kalinin et al., </a:t>
            </a:r>
            <a:r>
              <a:rPr lang="en-US" sz="1400" i="1" dirty="0"/>
              <a:t>ACS Nano</a:t>
            </a:r>
            <a:r>
              <a:rPr lang="en-US" sz="1400" dirty="0"/>
              <a:t>, 9068-9086, 2015</a:t>
            </a:r>
          </a:p>
        </p:txBody>
      </p:sp>
    </p:spTree>
    <p:extLst>
      <p:ext uri="{BB962C8B-B14F-4D97-AF65-F5344CB8AC3E}">
        <p14:creationId xmlns:p14="http://schemas.microsoft.com/office/powerpoint/2010/main" val="16176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514628"/>
          </a:xfrm>
        </p:spPr>
        <p:txBody>
          <a:bodyPr/>
          <a:lstStyle/>
          <a:p>
            <a:r>
              <a:rPr lang="en-US" sz="3200" dirty="0"/>
              <a:t>Instrumentation Software Inadequate for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05" y="893448"/>
            <a:ext cx="1934063" cy="2019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39D61-F846-564A-8CD9-A555BCF1D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589" y="915570"/>
            <a:ext cx="1748909" cy="1730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D07C95-18BA-4B43-965F-8DFA91B4B7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96" r="12374"/>
          <a:stretch/>
        </p:blipFill>
        <p:spPr>
          <a:xfrm>
            <a:off x="-1435377" y="4198507"/>
            <a:ext cx="820009" cy="930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79" y="4404877"/>
            <a:ext cx="2905636" cy="1908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0" r="17207"/>
          <a:stretch/>
        </p:blipFill>
        <p:spPr>
          <a:xfrm>
            <a:off x="212165" y="4127500"/>
            <a:ext cx="2142101" cy="2369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r="18317"/>
          <a:stretch/>
        </p:blipFill>
        <p:spPr>
          <a:xfrm>
            <a:off x="3113381" y="4442572"/>
            <a:ext cx="1488832" cy="2381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8" b="5780"/>
          <a:stretch/>
        </p:blipFill>
        <p:spPr>
          <a:xfrm>
            <a:off x="59632" y="1022531"/>
            <a:ext cx="3355202" cy="172085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1411694" y="2850738"/>
            <a:ext cx="4892206" cy="147732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rtlCol="0">
            <a:spAutoFit/>
          </a:bodyPr>
          <a:lstStyle/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Software provided for controlling instruments typically only comes with basic data analysis capabilities</a:t>
            </a: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ＭＳ Ｐゴシック" pitchFamily="34" charset="-128"/>
              </a:rPr>
              <a:t>Integrating user-developed functionality often impossible</a:t>
            </a:r>
          </a:p>
        </p:txBody>
      </p:sp>
    </p:spTree>
    <p:extLst>
      <p:ext uri="{BB962C8B-B14F-4D97-AF65-F5344CB8AC3E}">
        <p14:creationId xmlns:p14="http://schemas.microsoft.com/office/powerpoint/2010/main" val="347916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567399"/>
          </a:xfrm>
        </p:spPr>
        <p:txBody>
          <a:bodyPr/>
          <a:lstStyle/>
          <a:p>
            <a:r>
              <a:rPr lang="en-US" sz="3600" dirty="0"/>
              <a:t>Multitude of File Formats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05" y="893448"/>
            <a:ext cx="1934063" cy="2019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39D61-F846-564A-8CD9-A555BCF1D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589" y="915570"/>
            <a:ext cx="1748909" cy="1730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79" y="4404877"/>
            <a:ext cx="2905636" cy="1908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0" r="17207"/>
          <a:stretch/>
        </p:blipFill>
        <p:spPr>
          <a:xfrm>
            <a:off x="207745" y="4127500"/>
            <a:ext cx="2142101" cy="2369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r="18317"/>
          <a:stretch/>
        </p:blipFill>
        <p:spPr>
          <a:xfrm>
            <a:off x="3113381" y="4442572"/>
            <a:ext cx="1488832" cy="2381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8" b="5780"/>
          <a:stretch/>
        </p:blipFill>
        <p:spPr>
          <a:xfrm>
            <a:off x="59632" y="1022531"/>
            <a:ext cx="3355202" cy="1720850"/>
          </a:xfrm>
          <a:prstGeom prst="rect">
            <a:avLst/>
          </a:prstGeom>
        </p:spPr>
      </p:pic>
      <p:sp>
        <p:nvSpPr>
          <p:cNvPr id="16" name="Folded Corner 15"/>
          <p:cNvSpPr/>
          <p:nvPr/>
        </p:nvSpPr>
        <p:spPr>
          <a:xfrm>
            <a:off x="2275210" y="2390644"/>
            <a:ext cx="762000" cy="769111"/>
          </a:xfrm>
          <a:prstGeom prst="foldedCorner">
            <a:avLst>
              <a:gd name="adj" fmla="val 33590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 err="1">
                <a:solidFill>
                  <a:schemeClr val="tx1"/>
                </a:solidFill>
              </a:rPr>
              <a:t>wdf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Folded Corner 16"/>
          <p:cNvSpPr/>
          <p:nvPr/>
        </p:nvSpPr>
        <p:spPr>
          <a:xfrm>
            <a:off x="4070711" y="2274685"/>
            <a:ext cx="768586" cy="777420"/>
          </a:xfrm>
          <a:prstGeom prst="foldedCorner">
            <a:avLst>
              <a:gd name="adj" fmla="val 33590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 err="1">
                <a:solidFill>
                  <a:schemeClr val="tx1"/>
                </a:solidFill>
              </a:rPr>
              <a:t>ibw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5981219" y="3886057"/>
            <a:ext cx="762000" cy="769111"/>
          </a:xfrm>
          <a:prstGeom prst="foldedCorner">
            <a:avLst>
              <a:gd name="adj" fmla="val 33590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.mat</a:t>
            </a:r>
          </a:p>
        </p:txBody>
      </p:sp>
      <p:sp>
        <p:nvSpPr>
          <p:cNvPr id="19" name="Folded Corner 18"/>
          <p:cNvSpPr/>
          <p:nvPr/>
        </p:nvSpPr>
        <p:spPr>
          <a:xfrm>
            <a:off x="4098828" y="4765874"/>
            <a:ext cx="822329" cy="852494"/>
          </a:xfrm>
          <a:prstGeom prst="foldedCorner">
            <a:avLst>
              <a:gd name="adj" fmla="val 3359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.dm3</a:t>
            </a:r>
          </a:p>
        </p:txBody>
      </p:sp>
      <p:sp>
        <p:nvSpPr>
          <p:cNvPr id="21" name="Folded Corner 20"/>
          <p:cNvSpPr/>
          <p:nvPr/>
        </p:nvSpPr>
        <p:spPr>
          <a:xfrm>
            <a:off x="5909241" y="2382335"/>
            <a:ext cx="938501" cy="777420"/>
          </a:xfrm>
          <a:prstGeom prst="foldedCorner">
            <a:avLst>
              <a:gd name="adj" fmla="val 3359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 err="1">
                <a:solidFill>
                  <a:schemeClr val="tx1"/>
                </a:solidFill>
              </a:rPr>
              <a:t>cdb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Explosion 1 21"/>
          <p:cNvSpPr/>
          <p:nvPr/>
        </p:nvSpPr>
        <p:spPr>
          <a:xfrm>
            <a:off x="3928235" y="3497560"/>
            <a:ext cx="820616" cy="758098"/>
          </a:xfrm>
          <a:prstGeom prst="irregularSeal1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863286" y="3876123"/>
            <a:ext cx="1018111" cy="3223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998772" y="3309288"/>
            <a:ext cx="880848" cy="33413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321038" y="3132421"/>
            <a:ext cx="60750" cy="43221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728448" y="3174137"/>
            <a:ext cx="1058962" cy="532543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4782989" y="3985259"/>
            <a:ext cx="1065171" cy="22213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4393525" y="4236429"/>
            <a:ext cx="60273" cy="4359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Not Equal 32"/>
          <p:cNvSpPr/>
          <p:nvPr/>
        </p:nvSpPr>
        <p:spPr>
          <a:xfrm>
            <a:off x="4154393" y="3740751"/>
            <a:ext cx="355600" cy="247650"/>
          </a:xfrm>
          <a:prstGeom prst="mathNotEqual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207745" y="3132421"/>
            <a:ext cx="2112438" cy="830997"/>
          </a:xfrm>
          <a:prstGeom prst="rect">
            <a:avLst/>
          </a:prstGeom>
          <a:noFill/>
          <a:ln>
            <a:noFill/>
          </a:ln>
          <a:extLst/>
        </p:spPr>
        <p:txBody>
          <a:bodyPr wrap="none" rtlCol="0">
            <a:spAutoFit/>
          </a:bodyPr>
          <a:lstStyle/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ＭＳ Ｐゴシック" pitchFamily="34" charset="-128"/>
              </a:rPr>
              <a:t>Proprietary</a:t>
            </a: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ＭＳ Ｐゴシック" pitchFamily="34" charset="-128"/>
              </a:rPr>
              <a:t>Incompatible</a:t>
            </a:r>
          </a:p>
        </p:txBody>
      </p:sp>
      <p:sp>
        <p:nvSpPr>
          <p:cNvPr id="34" name="Folded Corner 33"/>
          <p:cNvSpPr/>
          <p:nvPr/>
        </p:nvSpPr>
        <p:spPr>
          <a:xfrm>
            <a:off x="1955751" y="4216538"/>
            <a:ext cx="822329" cy="852494"/>
          </a:xfrm>
          <a:prstGeom prst="foldedCorner">
            <a:avLst>
              <a:gd name="adj" fmla="val 3359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.</a:t>
            </a:r>
            <a:r>
              <a:rPr lang="en-US" sz="2400" dirty="0" err="1">
                <a:solidFill>
                  <a:schemeClr val="tx1"/>
                </a:solidFill>
              </a:rPr>
              <a:t>asc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32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FB38578B-87E7-7049-A063-5ABE8C6C0DE4}"/>
              </a:ext>
            </a:extLst>
          </p:cNvPr>
          <p:cNvSpPr/>
          <p:nvPr/>
        </p:nvSpPr>
        <p:spPr>
          <a:xfrm>
            <a:off x="5488587" y="3695240"/>
            <a:ext cx="3655191" cy="3162760"/>
          </a:xfrm>
          <a:custGeom>
            <a:avLst/>
            <a:gdLst>
              <a:gd name="connsiteX0" fmla="*/ 0 w 2450592"/>
              <a:gd name="connsiteY0" fmla="*/ 3419856 h 3419856"/>
              <a:gd name="connsiteX1" fmla="*/ 0 w 2450592"/>
              <a:gd name="connsiteY1" fmla="*/ 502920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2350008 w 2451060"/>
              <a:gd name="connsiteY6" fmla="*/ 3419856 h 3419856"/>
              <a:gd name="connsiteX7" fmla="*/ 0 w 2451060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0 w 2451060"/>
              <a:gd name="connsiteY6" fmla="*/ 3419856 h 3419856"/>
              <a:gd name="connsiteX0" fmla="*/ 0 w 2451061"/>
              <a:gd name="connsiteY0" fmla="*/ 3419856 h 3419856"/>
              <a:gd name="connsiteX1" fmla="*/ 0 w 2451061"/>
              <a:gd name="connsiteY1" fmla="*/ 356616 h 3419856"/>
              <a:gd name="connsiteX2" fmla="*/ 448056 w 2451061"/>
              <a:gd name="connsiteY2" fmla="*/ 0 h 3419856"/>
              <a:gd name="connsiteX3" fmla="*/ 2029968 w 2451061"/>
              <a:gd name="connsiteY3" fmla="*/ 0 h 3419856"/>
              <a:gd name="connsiteX4" fmla="*/ 2450593 w 2451061"/>
              <a:gd name="connsiteY4" fmla="*/ 642140 h 3419856"/>
              <a:gd name="connsiteX5" fmla="*/ 2450592 w 2451061"/>
              <a:gd name="connsiteY5" fmla="*/ 3419856 h 3419856"/>
              <a:gd name="connsiteX6" fmla="*/ 0 w 2451061"/>
              <a:gd name="connsiteY6" fmla="*/ 3419856 h 3419856"/>
              <a:gd name="connsiteX0" fmla="*/ 0 w 2450741"/>
              <a:gd name="connsiteY0" fmla="*/ 3432887 h 3432887"/>
              <a:gd name="connsiteX1" fmla="*/ 0 w 2450741"/>
              <a:gd name="connsiteY1" fmla="*/ 369647 h 3432887"/>
              <a:gd name="connsiteX2" fmla="*/ 448056 w 2450741"/>
              <a:gd name="connsiteY2" fmla="*/ 13031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369647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539042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539042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593"/>
              <a:gd name="connsiteY0" fmla="*/ 3432887 h 3432887"/>
              <a:gd name="connsiteX1" fmla="*/ 0 w 2450593"/>
              <a:gd name="connsiteY1" fmla="*/ 539042 h 3432887"/>
              <a:gd name="connsiteX2" fmla="*/ 529393 w 2450593"/>
              <a:gd name="connsiteY2" fmla="*/ 0 h 3432887"/>
              <a:gd name="connsiteX3" fmla="*/ 1897795 w 2450593"/>
              <a:gd name="connsiteY3" fmla="*/ 0 h 3432887"/>
              <a:gd name="connsiteX4" fmla="*/ 2450593 w 2450593"/>
              <a:gd name="connsiteY4" fmla="*/ 655171 h 3432887"/>
              <a:gd name="connsiteX5" fmla="*/ 2450592 w 2450593"/>
              <a:gd name="connsiteY5" fmla="*/ 3432887 h 3432887"/>
              <a:gd name="connsiteX6" fmla="*/ 0 w 2450593"/>
              <a:gd name="connsiteY6" fmla="*/ 3432887 h 343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593" h="3432887">
                <a:moveTo>
                  <a:pt x="0" y="3432887"/>
                </a:moveTo>
                <a:lnTo>
                  <a:pt x="0" y="539042"/>
                </a:lnTo>
                <a:cubicBezTo>
                  <a:pt x="12192" y="231115"/>
                  <a:pt x="142297" y="9144"/>
                  <a:pt x="529393" y="0"/>
                </a:cubicBezTo>
                <a:lnTo>
                  <a:pt x="1897795" y="0"/>
                </a:lnTo>
                <a:cubicBezTo>
                  <a:pt x="2275747" y="3048"/>
                  <a:pt x="2448728" y="290704"/>
                  <a:pt x="2450593" y="655171"/>
                </a:cubicBezTo>
                <a:cubicBezTo>
                  <a:pt x="2450593" y="1581076"/>
                  <a:pt x="2450592" y="2506982"/>
                  <a:pt x="2450592" y="3432887"/>
                </a:cubicBezTo>
                <a:lnTo>
                  <a:pt x="0" y="3432887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6832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56832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Register Images</a:t>
            </a:r>
          </a:p>
          <a:p>
            <a:pPr marL="56832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Clustering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B61E71C6-A0E4-9144-84CC-F9DB7F7E8AE7}"/>
              </a:ext>
            </a:extLst>
          </p:cNvPr>
          <p:cNvSpPr/>
          <p:nvPr/>
        </p:nvSpPr>
        <p:spPr>
          <a:xfrm>
            <a:off x="2529445" y="3720274"/>
            <a:ext cx="2862470" cy="3128582"/>
          </a:xfrm>
          <a:custGeom>
            <a:avLst/>
            <a:gdLst>
              <a:gd name="connsiteX0" fmla="*/ 0 w 2450592"/>
              <a:gd name="connsiteY0" fmla="*/ 3419856 h 3419856"/>
              <a:gd name="connsiteX1" fmla="*/ 0 w 2450592"/>
              <a:gd name="connsiteY1" fmla="*/ 502920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2350008 w 2451060"/>
              <a:gd name="connsiteY6" fmla="*/ 3419856 h 3419856"/>
              <a:gd name="connsiteX7" fmla="*/ 0 w 2451060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0 w 2451060"/>
              <a:gd name="connsiteY6" fmla="*/ 3419856 h 3419856"/>
              <a:gd name="connsiteX0" fmla="*/ 0 w 2451061"/>
              <a:gd name="connsiteY0" fmla="*/ 3419856 h 3419856"/>
              <a:gd name="connsiteX1" fmla="*/ 0 w 2451061"/>
              <a:gd name="connsiteY1" fmla="*/ 356616 h 3419856"/>
              <a:gd name="connsiteX2" fmla="*/ 448056 w 2451061"/>
              <a:gd name="connsiteY2" fmla="*/ 0 h 3419856"/>
              <a:gd name="connsiteX3" fmla="*/ 2029968 w 2451061"/>
              <a:gd name="connsiteY3" fmla="*/ 0 h 3419856"/>
              <a:gd name="connsiteX4" fmla="*/ 2450593 w 2451061"/>
              <a:gd name="connsiteY4" fmla="*/ 642140 h 3419856"/>
              <a:gd name="connsiteX5" fmla="*/ 2450592 w 2451061"/>
              <a:gd name="connsiteY5" fmla="*/ 3419856 h 3419856"/>
              <a:gd name="connsiteX6" fmla="*/ 0 w 2451061"/>
              <a:gd name="connsiteY6" fmla="*/ 3419856 h 3419856"/>
              <a:gd name="connsiteX0" fmla="*/ 0 w 2450741"/>
              <a:gd name="connsiteY0" fmla="*/ 3432887 h 3432887"/>
              <a:gd name="connsiteX1" fmla="*/ 0 w 2450741"/>
              <a:gd name="connsiteY1" fmla="*/ 369647 h 3432887"/>
              <a:gd name="connsiteX2" fmla="*/ 448056 w 2450741"/>
              <a:gd name="connsiteY2" fmla="*/ 13031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369647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539042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539042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741" h="3432887">
                <a:moveTo>
                  <a:pt x="0" y="3432887"/>
                </a:moveTo>
                <a:lnTo>
                  <a:pt x="0" y="539042"/>
                </a:lnTo>
                <a:cubicBezTo>
                  <a:pt x="12192" y="231115"/>
                  <a:pt x="142297" y="9144"/>
                  <a:pt x="529393" y="0"/>
                </a:cubicBezTo>
                <a:lnTo>
                  <a:pt x="1897795" y="0"/>
                </a:lnTo>
                <a:cubicBezTo>
                  <a:pt x="2275747" y="3048"/>
                  <a:pt x="2456689" y="460099"/>
                  <a:pt x="2450593" y="655171"/>
                </a:cubicBezTo>
                <a:cubicBezTo>
                  <a:pt x="2450593" y="1581076"/>
                  <a:pt x="2450592" y="2506982"/>
                  <a:pt x="2450592" y="3432887"/>
                </a:cubicBezTo>
                <a:lnTo>
                  <a:pt x="0" y="3432887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81025" indent="-2968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FFT Filtering</a:t>
            </a:r>
          </a:p>
          <a:p>
            <a:pPr marL="581025" indent="-2968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Classify Images …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90785A-A690-4149-96FA-1A65BB48DC32}"/>
              </a:ext>
            </a:extLst>
          </p:cNvPr>
          <p:cNvSpPr/>
          <p:nvPr/>
        </p:nvSpPr>
        <p:spPr>
          <a:xfrm>
            <a:off x="-18288" y="3429000"/>
            <a:ext cx="2451060" cy="3419856"/>
          </a:xfrm>
          <a:custGeom>
            <a:avLst/>
            <a:gdLst>
              <a:gd name="connsiteX0" fmla="*/ 0 w 2450592"/>
              <a:gd name="connsiteY0" fmla="*/ 3419856 h 3419856"/>
              <a:gd name="connsiteX1" fmla="*/ 0 w 2450592"/>
              <a:gd name="connsiteY1" fmla="*/ 502920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2350008 w 2451060"/>
              <a:gd name="connsiteY6" fmla="*/ 3419856 h 3419856"/>
              <a:gd name="connsiteX7" fmla="*/ 0 w 2451060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0 w 2451060"/>
              <a:gd name="connsiteY6" fmla="*/ 3419856 h 341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1060" h="3419856">
                <a:moveTo>
                  <a:pt x="0" y="3419856"/>
                </a:moveTo>
                <a:lnTo>
                  <a:pt x="0" y="356616"/>
                </a:lnTo>
                <a:cubicBezTo>
                  <a:pt x="12192" y="192024"/>
                  <a:pt x="60960" y="9144"/>
                  <a:pt x="448056" y="0"/>
                </a:cubicBezTo>
                <a:lnTo>
                  <a:pt x="2029968" y="0"/>
                </a:lnTo>
                <a:cubicBezTo>
                  <a:pt x="2407920" y="3048"/>
                  <a:pt x="2456688" y="225552"/>
                  <a:pt x="2450592" y="420624"/>
                </a:cubicBezTo>
                <a:lnTo>
                  <a:pt x="2450592" y="3419856"/>
                </a:lnTo>
                <a:lnTo>
                  <a:pt x="0" y="341985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FFT Filtering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SVD Filtering …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2849C42-1479-2D48-BEA8-72BBC678418E}"/>
              </a:ext>
            </a:extLst>
          </p:cNvPr>
          <p:cNvSpPr/>
          <p:nvPr/>
        </p:nvSpPr>
        <p:spPr>
          <a:xfrm>
            <a:off x="4348" y="674663"/>
            <a:ext cx="3465629" cy="2709619"/>
          </a:xfrm>
          <a:custGeom>
            <a:avLst/>
            <a:gdLst>
              <a:gd name="connsiteX0" fmla="*/ 2171700 w 2171700"/>
              <a:gd name="connsiteY0" fmla="*/ 0 h 2452688"/>
              <a:gd name="connsiteX1" fmla="*/ 2171700 w 2171700"/>
              <a:gd name="connsiteY1" fmla="*/ 2147888 h 2452688"/>
              <a:gd name="connsiteX2" fmla="*/ 1747838 w 2171700"/>
              <a:gd name="connsiteY2" fmla="*/ 2452688 h 2452688"/>
              <a:gd name="connsiteX3" fmla="*/ 409575 w 2171700"/>
              <a:gd name="connsiteY3" fmla="*/ 2452688 h 2452688"/>
              <a:gd name="connsiteX4" fmla="*/ 0 w 2171700"/>
              <a:gd name="connsiteY4" fmla="*/ 2181225 h 2452688"/>
              <a:gd name="connsiteX5" fmla="*/ 0 w 2171700"/>
              <a:gd name="connsiteY5" fmla="*/ 4763 h 2452688"/>
              <a:gd name="connsiteX6" fmla="*/ 2171700 w 2171700"/>
              <a:gd name="connsiteY6" fmla="*/ 0 h 2452688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85"/>
              <a:gd name="connsiteY0" fmla="*/ 0 h 2457451"/>
              <a:gd name="connsiteX1" fmla="*/ 2171700 w 2171785"/>
              <a:gd name="connsiteY1" fmla="*/ 2147888 h 2457451"/>
              <a:gd name="connsiteX2" fmla="*/ 1747838 w 2171785"/>
              <a:gd name="connsiteY2" fmla="*/ 2452688 h 2457451"/>
              <a:gd name="connsiteX3" fmla="*/ 509588 w 2171785"/>
              <a:gd name="connsiteY3" fmla="*/ 2457451 h 2457451"/>
              <a:gd name="connsiteX4" fmla="*/ 0 w 2171785"/>
              <a:gd name="connsiteY4" fmla="*/ 2181225 h 2457451"/>
              <a:gd name="connsiteX5" fmla="*/ 0 w 2171785"/>
              <a:gd name="connsiteY5" fmla="*/ 4763 h 2457451"/>
              <a:gd name="connsiteX6" fmla="*/ 2171700 w 2171785"/>
              <a:gd name="connsiteY6" fmla="*/ 0 h 2457451"/>
              <a:gd name="connsiteX0" fmla="*/ 2171700 w 2171787"/>
              <a:gd name="connsiteY0" fmla="*/ 0 h 2457451"/>
              <a:gd name="connsiteX1" fmla="*/ 2171700 w 2171787"/>
              <a:gd name="connsiteY1" fmla="*/ 2147888 h 2457451"/>
              <a:gd name="connsiteX2" fmla="*/ 1747838 w 2171787"/>
              <a:gd name="connsiteY2" fmla="*/ 2452688 h 2457451"/>
              <a:gd name="connsiteX3" fmla="*/ 509588 w 2171787"/>
              <a:gd name="connsiteY3" fmla="*/ 2457451 h 2457451"/>
              <a:gd name="connsiteX4" fmla="*/ 0 w 2171787"/>
              <a:gd name="connsiteY4" fmla="*/ 2181225 h 2457451"/>
              <a:gd name="connsiteX5" fmla="*/ 0 w 2171787"/>
              <a:gd name="connsiteY5" fmla="*/ 4763 h 2457451"/>
              <a:gd name="connsiteX6" fmla="*/ 2171700 w 2171787"/>
              <a:gd name="connsiteY6" fmla="*/ 0 h 2457451"/>
              <a:gd name="connsiteX0" fmla="*/ 2171700 w 2171787"/>
              <a:gd name="connsiteY0" fmla="*/ 0 h 2457451"/>
              <a:gd name="connsiteX1" fmla="*/ 2171700 w 2171787"/>
              <a:gd name="connsiteY1" fmla="*/ 2147888 h 2457451"/>
              <a:gd name="connsiteX2" fmla="*/ 1747838 w 2171787"/>
              <a:gd name="connsiteY2" fmla="*/ 2452688 h 2457451"/>
              <a:gd name="connsiteX3" fmla="*/ 509588 w 2171787"/>
              <a:gd name="connsiteY3" fmla="*/ 2457451 h 2457451"/>
              <a:gd name="connsiteX4" fmla="*/ 11460 w 2171787"/>
              <a:gd name="connsiteY4" fmla="*/ 2363672 h 2457451"/>
              <a:gd name="connsiteX5" fmla="*/ 0 w 2171787"/>
              <a:gd name="connsiteY5" fmla="*/ 4763 h 2457451"/>
              <a:gd name="connsiteX6" fmla="*/ 2171700 w 2171787"/>
              <a:gd name="connsiteY6" fmla="*/ 0 h 2457451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11460 w 2171700"/>
              <a:gd name="connsiteY4" fmla="*/ 2363672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1700" h="2457451">
                <a:moveTo>
                  <a:pt x="2171700" y="0"/>
                </a:moveTo>
                <a:lnTo>
                  <a:pt x="2171700" y="2147888"/>
                </a:lnTo>
                <a:cubicBezTo>
                  <a:pt x="2162600" y="2397574"/>
                  <a:pt x="1895520" y="2447005"/>
                  <a:pt x="1747838" y="2452688"/>
                </a:cubicBezTo>
                <a:lnTo>
                  <a:pt x="509588" y="2457451"/>
                </a:lnTo>
                <a:cubicBezTo>
                  <a:pt x="160682" y="2442109"/>
                  <a:pt x="15068" y="2481325"/>
                  <a:pt x="11460" y="2363672"/>
                </a:cubicBezTo>
                <a:lnTo>
                  <a:pt x="0" y="4763"/>
                </a:lnTo>
                <a:lnTo>
                  <a:pt x="217170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Clustering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Fit spectra …</a:t>
            </a:r>
          </a:p>
        </p:txBody>
      </p:sp>
      <p:sp>
        <p:nvSpPr>
          <p:cNvPr id="15" name="Freeform 14"/>
          <p:cNvSpPr/>
          <p:nvPr/>
        </p:nvSpPr>
        <p:spPr>
          <a:xfrm>
            <a:off x="5946797" y="684201"/>
            <a:ext cx="3197203" cy="2954216"/>
          </a:xfrm>
          <a:custGeom>
            <a:avLst/>
            <a:gdLst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23804 w 3197203"/>
              <a:gd name="connsiteY3" fmla="*/ 2679256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23804 w 3197203"/>
              <a:gd name="connsiteY3" fmla="*/ 2679256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23804 w 3197203"/>
              <a:gd name="connsiteY3" fmla="*/ 2679256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191832 w 3197203"/>
              <a:gd name="connsiteY3" fmla="*/ 270483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191832 w 3197203"/>
              <a:gd name="connsiteY3" fmla="*/ 270483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191832 w 3197203"/>
              <a:gd name="connsiteY3" fmla="*/ 270483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7203" h="2954216">
                <a:moveTo>
                  <a:pt x="3197203" y="0"/>
                </a:moveTo>
                <a:lnTo>
                  <a:pt x="3197203" y="2954216"/>
                </a:lnTo>
                <a:lnTo>
                  <a:pt x="760934" y="2954216"/>
                </a:lnTo>
                <a:cubicBezTo>
                  <a:pt x="454003" y="2945689"/>
                  <a:pt x="287749" y="2796486"/>
                  <a:pt x="191832" y="2704833"/>
                </a:cubicBezTo>
                <a:cubicBezTo>
                  <a:pt x="98047" y="2611049"/>
                  <a:pt x="4263" y="2402165"/>
                  <a:pt x="0" y="2244437"/>
                </a:cubicBezTo>
                <a:lnTo>
                  <a:pt x="0" y="0"/>
                </a:lnTo>
                <a:lnTo>
                  <a:pt x="3197203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79851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Fit Spectra</a:t>
            </a:r>
          </a:p>
          <a:p>
            <a:pPr marL="79851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SVD Filtering …</a:t>
            </a:r>
          </a:p>
        </p:txBody>
      </p:sp>
      <p:sp>
        <p:nvSpPr>
          <p:cNvPr id="14" name="Freeform 13"/>
          <p:cNvSpPr/>
          <p:nvPr/>
        </p:nvSpPr>
        <p:spPr>
          <a:xfrm>
            <a:off x="3542501" y="676685"/>
            <a:ext cx="2327563" cy="2961732"/>
          </a:xfrm>
          <a:custGeom>
            <a:avLst/>
            <a:gdLst>
              <a:gd name="connsiteX0" fmla="*/ 2171700 w 2171700"/>
              <a:gd name="connsiteY0" fmla="*/ 0 h 2452688"/>
              <a:gd name="connsiteX1" fmla="*/ 2171700 w 2171700"/>
              <a:gd name="connsiteY1" fmla="*/ 2147888 h 2452688"/>
              <a:gd name="connsiteX2" fmla="*/ 1747838 w 2171700"/>
              <a:gd name="connsiteY2" fmla="*/ 2452688 h 2452688"/>
              <a:gd name="connsiteX3" fmla="*/ 409575 w 2171700"/>
              <a:gd name="connsiteY3" fmla="*/ 2452688 h 2452688"/>
              <a:gd name="connsiteX4" fmla="*/ 0 w 2171700"/>
              <a:gd name="connsiteY4" fmla="*/ 2181225 h 2452688"/>
              <a:gd name="connsiteX5" fmla="*/ 0 w 2171700"/>
              <a:gd name="connsiteY5" fmla="*/ 4763 h 2452688"/>
              <a:gd name="connsiteX6" fmla="*/ 2171700 w 2171700"/>
              <a:gd name="connsiteY6" fmla="*/ 0 h 2452688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85"/>
              <a:gd name="connsiteY0" fmla="*/ 0 h 2457451"/>
              <a:gd name="connsiteX1" fmla="*/ 2171700 w 2171785"/>
              <a:gd name="connsiteY1" fmla="*/ 2147888 h 2457451"/>
              <a:gd name="connsiteX2" fmla="*/ 1747838 w 2171785"/>
              <a:gd name="connsiteY2" fmla="*/ 2452688 h 2457451"/>
              <a:gd name="connsiteX3" fmla="*/ 509588 w 2171785"/>
              <a:gd name="connsiteY3" fmla="*/ 2457451 h 2457451"/>
              <a:gd name="connsiteX4" fmla="*/ 0 w 2171785"/>
              <a:gd name="connsiteY4" fmla="*/ 2181225 h 2457451"/>
              <a:gd name="connsiteX5" fmla="*/ 0 w 2171785"/>
              <a:gd name="connsiteY5" fmla="*/ 4763 h 2457451"/>
              <a:gd name="connsiteX6" fmla="*/ 2171700 w 2171785"/>
              <a:gd name="connsiteY6" fmla="*/ 0 h 2457451"/>
              <a:gd name="connsiteX0" fmla="*/ 2171700 w 2171787"/>
              <a:gd name="connsiteY0" fmla="*/ 0 h 2457451"/>
              <a:gd name="connsiteX1" fmla="*/ 2171700 w 2171787"/>
              <a:gd name="connsiteY1" fmla="*/ 2147888 h 2457451"/>
              <a:gd name="connsiteX2" fmla="*/ 1747838 w 2171787"/>
              <a:gd name="connsiteY2" fmla="*/ 2452688 h 2457451"/>
              <a:gd name="connsiteX3" fmla="*/ 509588 w 2171787"/>
              <a:gd name="connsiteY3" fmla="*/ 2457451 h 2457451"/>
              <a:gd name="connsiteX4" fmla="*/ 0 w 2171787"/>
              <a:gd name="connsiteY4" fmla="*/ 2181225 h 2457451"/>
              <a:gd name="connsiteX5" fmla="*/ 0 w 2171787"/>
              <a:gd name="connsiteY5" fmla="*/ 4763 h 2457451"/>
              <a:gd name="connsiteX6" fmla="*/ 2171700 w 2171787"/>
              <a:gd name="connsiteY6" fmla="*/ 0 h 24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1787" h="2457451">
                <a:moveTo>
                  <a:pt x="2171700" y="0"/>
                </a:moveTo>
                <a:lnTo>
                  <a:pt x="2171700" y="2147888"/>
                </a:lnTo>
                <a:cubicBezTo>
                  <a:pt x="2177484" y="2300643"/>
                  <a:pt x="1895520" y="2447005"/>
                  <a:pt x="1747838" y="2452688"/>
                </a:cubicBezTo>
                <a:lnTo>
                  <a:pt x="509588" y="2457451"/>
                </a:lnTo>
                <a:cubicBezTo>
                  <a:pt x="160682" y="2442109"/>
                  <a:pt x="3608" y="2298878"/>
                  <a:pt x="0" y="2181225"/>
                </a:cubicBezTo>
                <a:lnTo>
                  <a:pt x="0" y="4763"/>
                </a:lnTo>
                <a:lnTo>
                  <a:pt x="217170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 Image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Register Image 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567399"/>
          </a:xfrm>
        </p:spPr>
        <p:txBody>
          <a:bodyPr/>
          <a:lstStyle/>
          <a:p>
            <a:r>
              <a:rPr lang="en-US" sz="3600" dirty="0"/>
              <a:t>Disjoint &amp; Unorganized Communities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05" y="893448"/>
            <a:ext cx="1934063" cy="2019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39D61-F846-564A-8CD9-A555BCF1D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589" y="915570"/>
            <a:ext cx="1748909" cy="1730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79" y="4404877"/>
            <a:ext cx="2905636" cy="1908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0" r="17207"/>
          <a:stretch/>
        </p:blipFill>
        <p:spPr>
          <a:xfrm>
            <a:off x="207745" y="4127500"/>
            <a:ext cx="2142101" cy="2369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r="18317"/>
          <a:stretch/>
        </p:blipFill>
        <p:spPr>
          <a:xfrm>
            <a:off x="3113381" y="4442572"/>
            <a:ext cx="1488832" cy="2381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8" b="5780"/>
          <a:stretch/>
        </p:blipFill>
        <p:spPr>
          <a:xfrm>
            <a:off x="59632" y="1022531"/>
            <a:ext cx="3355202" cy="1720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ACD16E-99F8-8D4E-981C-2C8C8B065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9187" y="2518117"/>
            <a:ext cx="958564" cy="7428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DECD80-9600-CD46-8046-E9330401CA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696" y="4130176"/>
            <a:ext cx="1008983" cy="6810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A5D7C6-332A-A645-B223-B42768C1AAC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19" r="28928"/>
          <a:stretch/>
        </p:blipFill>
        <p:spPr>
          <a:xfrm>
            <a:off x="4377876" y="4424661"/>
            <a:ext cx="857251" cy="10033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DD15A5-40A6-4F49-A939-9CFED7EDE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8242" y="2069699"/>
            <a:ext cx="1573244" cy="6580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7278A-C111-C14D-90C7-6EB393E448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8450" y="4255390"/>
            <a:ext cx="1671476" cy="683786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8D4C46-055B-994F-904C-B5F3094BE3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0776" y="2222293"/>
            <a:ext cx="809966" cy="9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33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FB38578B-87E7-7049-A063-5ABE8C6C0DE4}"/>
              </a:ext>
            </a:extLst>
          </p:cNvPr>
          <p:cNvSpPr/>
          <p:nvPr/>
        </p:nvSpPr>
        <p:spPr>
          <a:xfrm>
            <a:off x="5488587" y="3695240"/>
            <a:ext cx="3655191" cy="3162760"/>
          </a:xfrm>
          <a:custGeom>
            <a:avLst/>
            <a:gdLst>
              <a:gd name="connsiteX0" fmla="*/ 0 w 2450592"/>
              <a:gd name="connsiteY0" fmla="*/ 3419856 h 3419856"/>
              <a:gd name="connsiteX1" fmla="*/ 0 w 2450592"/>
              <a:gd name="connsiteY1" fmla="*/ 502920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2350008 w 2451060"/>
              <a:gd name="connsiteY6" fmla="*/ 3419856 h 3419856"/>
              <a:gd name="connsiteX7" fmla="*/ 0 w 2451060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0 w 2451060"/>
              <a:gd name="connsiteY6" fmla="*/ 3419856 h 3419856"/>
              <a:gd name="connsiteX0" fmla="*/ 0 w 2451061"/>
              <a:gd name="connsiteY0" fmla="*/ 3419856 h 3419856"/>
              <a:gd name="connsiteX1" fmla="*/ 0 w 2451061"/>
              <a:gd name="connsiteY1" fmla="*/ 356616 h 3419856"/>
              <a:gd name="connsiteX2" fmla="*/ 448056 w 2451061"/>
              <a:gd name="connsiteY2" fmla="*/ 0 h 3419856"/>
              <a:gd name="connsiteX3" fmla="*/ 2029968 w 2451061"/>
              <a:gd name="connsiteY3" fmla="*/ 0 h 3419856"/>
              <a:gd name="connsiteX4" fmla="*/ 2450593 w 2451061"/>
              <a:gd name="connsiteY4" fmla="*/ 642140 h 3419856"/>
              <a:gd name="connsiteX5" fmla="*/ 2450592 w 2451061"/>
              <a:gd name="connsiteY5" fmla="*/ 3419856 h 3419856"/>
              <a:gd name="connsiteX6" fmla="*/ 0 w 2451061"/>
              <a:gd name="connsiteY6" fmla="*/ 3419856 h 3419856"/>
              <a:gd name="connsiteX0" fmla="*/ 0 w 2450741"/>
              <a:gd name="connsiteY0" fmla="*/ 3432887 h 3432887"/>
              <a:gd name="connsiteX1" fmla="*/ 0 w 2450741"/>
              <a:gd name="connsiteY1" fmla="*/ 369647 h 3432887"/>
              <a:gd name="connsiteX2" fmla="*/ 448056 w 2450741"/>
              <a:gd name="connsiteY2" fmla="*/ 13031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369647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539042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539042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593"/>
              <a:gd name="connsiteY0" fmla="*/ 3432887 h 3432887"/>
              <a:gd name="connsiteX1" fmla="*/ 0 w 2450593"/>
              <a:gd name="connsiteY1" fmla="*/ 539042 h 3432887"/>
              <a:gd name="connsiteX2" fmla="*/ 529393 w 2450593"/>
              <a:gd name="connsiteY2" fmla="*/ 0 h 3432887"/>
              <a:gd name="connsiteX3" fmla="*/ 1897795 w 2450593"/>
              <a:gd name="connsiteY3" fmla="*/ 0 h 3432887"/>
              <a:gd name="connsiteX4" fmla="*/ 2450593 w 2450593"/>
              <a:gd name="connsiteY4" fmla="*/ 655171 h 3432887"/>
              <a:gd name="connsiteX5" fmla="*/ 2450592 w 2450593"/>
              <a:gd name="connsiteY5" fmla="*/ 3432887 h 3432887"/>
              <a:gd name="connsiteX6" fmla="*/ 0 w 2450593"/>
              <a:gd name="connsiteY6" fmla="*/ 3432887 h 343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593" h="3432887">
                <a:moveTo>
                  <a:pt x="0" y="3432887"/>
                </a:moveTo>
                <a:lnTo>
                  <a:pt x="0" y="539042"/>
                </a:lnTo>
                <a:cubicBezTo>
                  <a:pt x="12192" y="231115"/>
                  <a:pt x="142297" y="9144"/>
                  <a:pt x="529393" y="0"/>
                </a:cubicBezTo>
                <a:lnTo>
                  <a:pt x="1897795" y="0"/>
                </a:lnTo>
                <a:cubicBezTo>
                  <a:pt x="2275747" y="3048"/>
                  <a:pt x="2448728" y="290704"/>
                  <a:pt x="2450593" y="655171"/>
                </a:cubicBezTo>
                <a:cubicBezTo>
                  <a:pt x="2450593" y="1581076"/>
                  <a:pt x="2450592" y="2506982"/>
                  <a:pt x="2450592" y="3432887"/>
                </a:cubicBezTo>
                <a:lnTo>
                  <a:pt x="0" y="3432887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6832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56832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Register Images</a:t>
            </a:r>
          </a:p>
          <a:p>
            <a:pPr marL="568325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Clustering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B61E71C6-A0E4-9144-84CC-F9DB7F7E8AE7}"/>
              </a:ext>
            </a:extLst>
          </p:cNvPr>
          <p:cNvSpPr/>
          <p:nvPr/>
        </p:nvSpPr>
        <p:spPr>
          <a:xfrm>
            <a:off x="2529445" y="3720274"/>
            <a:ext cx="2862470" cy="3128582"/>
          </a:xfrm>
          <a:custGeom>
            <a:avLst/>
            <a:gdLst>
              <a:gd name="connsiteX0" fmla="*/ 0 w 2450592"/>
              <a:gd name="connsiteY0" fmla="*/ 3419856 h 3419856"/>
              <a:gd name="connsiteX1" fmla="*/ 0 w 2450592"/>
              <a:gd name="connsiteY1" fmla="*/ 502920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2350008 w 2451060"/>
              <a:gd name="connsiteY6" fmla="*/ 3419856 h 3419856"/>
              <a:gd name="connsiteX7" fmla="*/ 0 w 2451060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0 w 2451060"/>
              <a:gd name="connsiteY6" fmla="*/ 3419856 h 3419856"/>
              <a:gd name="connsiteX0" fmla="*/ 0 w 2451061"/>
              <a:gd name="connsiteY0" fmla="*/ 3419856 h 3419856"/>
              <a:gd name="connsiteX1" fmla="*/ 0 w 2451061"/>
              <a:gd name="connsiteY1" fmla="*/ 356616 h 3419856"/>
              <a:gd name="connsiteX2" fmla="*/ 448056 w 2451061"/>
              <a:gd name="connsiteY2" fmla="*/ 0 h 3419856"/>
              <a:gd name="connsiteX3" fmla="*/ 2029968 w 2451061"/>
              <a:gd name="connsiteY3" fmla="*/ 0 h 3419856"/>
              <a:gd name="connsiteX4" fmla="*/ 2450593 w 2451061"/>
              <a:gd name="connsiteY4" fmla="*/ 642140 h 3419856"/>
              <a:gd name="connsiteX5" fmla="*/ 2450592 w 2451061"/>
              <a:gd name="connsiteY5" fmla="*/ 3419856 h 3419856"/>
              <a:gd name="connsiteX6" fmla="*/ 0 w 2451061"/>
              <a:gd name="connsiteY6" fmla="*/ 3419856 h 3419856"/>
              <a:gd name="connsiteX0" fmla="*/ 0 w 2450741"/>
              <a:gd name="connsiteY0" fmla="*/ 3432887 h 3432887"/>
              <a:gd name="connsiteX1" fmla="*/ 0 w 2450741"/>
              <a:gd name="connsiteY1" fmla="*/ 369647 h 3432887"/>
              <a:gd name="connsiteX2" fmla="*/ 448056 w 2450741"/>
              <a:gd name="connsiteY2" fmla="*/ 13031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369647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539042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  <a:gd name="connsiteX0" fmla="*/ 0 w 2450741"/>
              <a:gd name="connsiteY0" fmla="*/ 3432887 h 3432887"/>
              <a:gd name="connsiteX1" fmla="*/ 0 w 2450741"/>
              <a:gd name="connsiteY1" fmla="*/ 539042 h 3432887"/>
              <a:gd name="connsiteX2" fmla="*/ 529393 w 2450741"/>
              <a:gd name="connsiteY2" fmla="*/ 0 h 3432887"/>
              <a:gd name="connsiteX3" fmla="*/ 1897795 w 2450741"/>
              <a:gd name="connsiteY3" fmla="*/ 0 h 3432887"/>
              <a:gd name="connsiteX4" fmla="*/ 2450593 w 2450741"/>
              <a:gd name="connsiteY4" fmla="*/ 655171 h 3432887"/>
              <a:gd name="connsiteX5" fmla="*/ 2450592 w 2450741"/>
              <a:gd name="connsiteY5" fmla="*/ 3432887 h 3432887"/>
              <a:gd name="connsiteX6" fmla="*/ 0 w 2450741"/>
              <a:gd name="connsiteY6" fmla="*/ 3432887 h 343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741" h="3432887">
                <a:moveTo>
                  <a:pt x="0" y="3432887"/>
                </a:moveTo>
                <a:lnTo>
                  <a:pt x="0" y="539042"/>
                </a:lnTo>
                <a:cubicBezTo>
                  <a:pt x="12192" y="231115"/>
                  <a:pt x="142297" y="9144"/>
                  <a:pt x="529393" y="0"/>
                </a:cubicBezTo>
                <a:lnTo>
                  <a:pt x="1897795" y="0"/>
                </a:lnTo>
                <a:cubicBezTo>
                  <a:pt x="2275747" y="3048"/>
                  <a:pt x="2456689" y="460099"/>
                  <a:pt x="2450593" y="655171"/>
                </a:cubicBezTo>
                <a:cubicBezTo>
                  <a:pt x="2450593" y="1581076"/>
                  <a:pt x="2450592" y="2506982"/>
                  <a:pt x="2450592" y="3432887"/>
                </a:cubicBezTo>
                <a:lnTo>
                  <a:pt x="0" y="3432887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81025" indent="-2968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FFT Filtering</a:t>
            </a:r>
          </a:p>
          <a:p>
            <a:pPr marL="581025" indent="-296863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Classify Images …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690785A-A690-4149-96FA-1A65BB48DC32}"/>
              </a:ext>
            </a:extLst>
          </p:cNvPr>
          <p:cNvSpPr/>
          <p:nvPr/>
        </p:nvSpPr>
        <p:spPr>
          <a:xfrm>
            <a:off x="-18288" y="3429000"/>
            <a:ext cx="2451060" cy="3419856"/>
          </a:xfrm>
          <a:custGeom>
            <a:avLst/>
            <a:gdLst>
              <a:gd name="connsiteX0" fmla="*/ 0 w 2450592"/>
              <a:gd name="connsiteY0" fmla="*/ 3419856 h 3419856"/>
              <a:gd name="connsiteX1" fmla="*/ 0 w 2450592"/>
              <a:gd name="connsiteY1" fmla="*/ 502920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0592"/>
              <a:gd name="connsiteY0" fmla="*/ 3419856 h 3419856"/>
              <a:gd name="connsiteX1" fmla="*/ 0 w 2450592"/>
              <a:gd name="connsiteY1" fmla="*/ 356616 h 3419856"/>
              <a:gd name="connsiteX2" fmla="*/ 448056 w 2450592"/>
              <a:gd name="connsiteY2" fmla="*/ 0 h 3419856"/>
              <a:gd name="connsiteX3" fmla="*/ 2029968 w 2450592"/>
              <a:gd name="connsiteY3" fmla="*/ 0 h 3419856"/>
              <a:gd name="connsiteX4" fmla="*/ 2450592 w 2450592"/>
              <a:gd name="connsiteY4" fmla="*/ 420624 h 3419856"/>
              <a:gd name="connsiteX5" fmla="*/ 2450592 w 2450592"/>
              <a:gd name="connsiteY5" fmla="*/ 3419856 h 3419856"/>
              <a:gd name="connsiteX6" fmla="*/ 2350008 w 2450592"/>
              <a:gd name="connsiteY6" fmla="*/ 3419856 h 3419856"/>
              <a:gd name="connsiteX7" fmla="*/ 0 w 2450592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2350008 w 2451060"/>
              <a:gd name="connsiteY6" fmla="*/ 3419856 h 3419856"/>
              <a:gd name="connsiteX7" fmla="*/ 0 w 2451060"/>
              <a:gd name="connsiteY7" fmla="*/ 3419856 h 3419856"/>
              <a:gd name="connsiteX0" fmla="*/ 0 w 2451060"/>
              <a:gd name="connsiteY0" fmla="*/ 3419856 h 3419856"/>
              <a:gd name="connsiteX1" fmla="*/ 0 w 2451060"/>
              <a:gd name="connsiteY1" fmla="*/ 356616 h 3419856"/>
              <a:gd name="connsiteX2" fmla="*/ 448056 w 2451060"/>
              <a:gd name="connsiteY2" fmla="*/ 0 h 3419856"/>
              <a:gd name="connsiteX3" fmla="*/ 2029968 w 2451060"/>
              <a:gd name="connsiteY3" fmla="*/ 0 h 3419856"/>
              <a:gd name="connsiteX4" fmla="*/ 2450592 w 2451060"/>
              <a:gd name="connsiteY4" fmla="*/ 420624 h 3419856"/>
              <a:gd name="connsiteX5" fmla="*/ 2450592 w 2451060"/>
              <a:gd name="connsiteY5" fmla="*/ 3419856 h 3419856"/>
              <a:gd name="connsiteX6" fmla="*/ 0 w 2451060"/>
              <a:gd name="connsiteY6" fmla="*/ 3419856 h 341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1060" h="3419856">
                <a:moveTo>
                  <a:pt x="0" y="3419856"/>
                </a:moveTo>
                <a:lnTo>
                  <a:pt x="0" y="356616"/>
                </a:lnTo>
                <a:cubicBezTo>
                  <a:pt x="12192" y="192024"/>
                  <a:pt x="60960" y="9144"/>
                  <a:pt x="448056" y="0"/>
                </a:cubicBezTo>
                <a:lnTo>
                  <a:pt x="2029968" y="0"/>
                </a:lnTo>
                <a:cubicBezTo>
                  <a:pt x="2407920" y="3048"/>
                  <a:pt x="2456688" y="225552"/>
                  <a:pt x="2450592" y="420624"/>
                </a:cubicBezTo>
                <a:lnTo>
                  <a:pt x="2450592" y="3419856"/>
                </a:lnTo>
                <a:lnTo>
                  <a:pt x="0" y="341985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FFT Filtering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SVD Filtering …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2849C42-1479-2D48-BEA8-72BBC678418E}"/>
              </a:ext>
            </a:extLst>
          </p:cNvPr>
          <p:cNvSpPr/>
          <p:nvPr/>
        </p:nvSpPr>
        <p:spPr>
          <a:xfrm>
            <a:off x="4348" y="674663"/>
            <a:ext cx="3465629" cy="2709619"/>
          </a:xfrm>
          <a:custGeom>
            <a:avLst/>
            <a:gdLst>
              <a:gd name="connsiteX0" fmla="*/ 2171700 w 2171700"/>
              <a:gd name="connsiteY0" fmla="*/ 0 h 2452688"/>
              <a:gd name="connsiteX1" fmla="*/ 2171700 w 2171700"/>
              <a:gd name="connsiteY1" fmla="*/ 2147888 h 2452688"/>
              <a:gd name="connsiteX2" fmla="*/ 1747838 w 2171700"/>
              <a:gd name="connsiteY2" fmla="*/ 2452688 h 2452688"/>
              <a:gd name="connsiteX3" fmla="*/ 409575 w 2171700"/>
              <a:gd name="connsiteY3" fmla="*/ 2452688 h 2452688"/>
              <a:gd name="connsiteX4" fmla="*/ 0 w 2171700"/>
              <a:gd name="connsiteY4" fmla="*/ 2181225 h 2452688"/>
              <a:gd name="connsiteX5" fmla="*/ 0 w 2171700"/>
              <a:gd name="connsiteY5" fmla="*/ 4763 h 2452688"/>
              <a:gd name="connsiteX6" fmla="*/ 2171700 w 2171700"/>
              <a:gd name="connsiteY6" fmla="*/ 0 h 2452688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85"/>
              <a:gd name="connsiteY0" fmla="*/ 0 h 2457451"/>
              <a:gd name="connsiteX1" fmla="*/ 2171700 w 2171785"/>
              <a:gd name="connsiteY1" fmla="*/ 2147888 h 2457451"/>
              <a:gd name="connsiteX2" fmla="*/ 1747838 w 2171785"/>
              <a:gd name="connsiteY2" fmla="*/ 2452688 h 2457451"/>
              <a:gd name="connsiteX3" fmla="*/ 509588 w 2171785"/>
              <a:gd name="connsiteY3" fmla="*/ 2457451 h 2457451"/>
              <a:gd name="connsiteX4" fmla="*/ 0 w 2171785"/>
              <a:gd name="connsiteY4" fmla="*/ 2181225 h 2457451"/>
              <a:gd name="connsiteX5" fmla="*/ 0 w 2171785"/>
              <a:gd name="connsiteY5" fmla="*/ 4763 h 2457451"/>
              <a:gd name="connsiteX6" fmla="*/ 2171700 w 2171785"/>
              <a:gd name="connsiteY6" fmla="*/ 0 h 2457451"/>
              <a:gd name="connsiteX0" fmla="*/ 2171700 w 2171787"/>
              <a:gd name="connsiteY0" fmla="*/ 0 h 2457451"/>
              <a:gd name="connsiteX1" fmla="*/ 2171700 w 2171787"/>
              <a:gd name="connsiteY1" fmla="*/ 2147888 h 2457451"/>
              <a:gd name="connsiteX2" fmla="*/ 1747838 w 2171787"/>
              <a:gd name="connsiteY2" fmla="*/ 2452688 h 2457451"/>
              <a:gd name="connsiteX3" fmla="*/ 509588 w 2171787"/>
              <a:gd name="connsiteY3" fmla="*/ 2457451 h 2457451"/>
              <a:gd name="connsiteX4" fmla="*/ 0 w 2171787"/>
              <a:gd name="connsiteY4" fmla="*/ 2181225 h 2457451"/>
              <a:gd name="connsiteX5" fmla="*/ 0 w 2171787"/>
              <a:gd name="connsiteY5" fmla="*/ 4763 h 2457451"/>
              <a:gd name="connsiteX6" fmla="*/ 2171700 w 2171787"/>
              <a:gd name="connsiteY6" fmla="*/ 0 h 2457451"/>
              <a:gd name="connsiteX0" fmla="*/ 2171700 w 2171787"/>
              <a:gd name="connsiteY0" fmla="*/ 0 h 2457451"/>
              <a:gd name="connsiteX1" fmla="*/ 2171700 w 2171787"/>
              <a:gd name="connsiteY1" fmla="*/ 2147888 h 2457451"/>
              <a:gd name="connsiteX2" fmla="*/ 1747838 w 2171787"/>
              <a:gd name="connsiteY2" fmla="*/ 2452688 h 2457451"/>
              <a:gd name="connsiteX3" fmla="*/ 509588 w 2171787"/>
              <a:gd name="connsiteY3" fmla="*/ 2457451 h 2457451"/>
              <a:gd name="connsiteX4" fmla="*/ 11460 w 2171787"/>
              <a:gd name="connsiteY4" fmla="*/ 2363672 h 2457451"/>
              <a:gd name="connsiteX5" fmla="*/ 0 w 2171787"/>
              <a:gd name="connsiteY5" fmla="*/ 4763 h 2457451"/>
              <a:gd name="connsiteX6" fmla="*/ 2171700 w 2171787"/>
              <a:gd name="connsiteY6" fmla="*/ 0 h 2457451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11460 w 2171700"/>
              <a:gd name="connsiteY4" fmla="*/ 2363672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1700" h="2457451">
                <a:moveTo>
                  <a:pt x="2171700" y="0"/>
                </a:moveTo>
                <a:lnTo>
                  <a:pt x="2171700" y="2147888"/>
                </a:lnTo>
                <a:cubicBezTo>
                  <a:pt x="2162600" y="2397574"/>
                  <a:pt x="1895520" y="2447005"/>
                  <a:pt x="1747838" y="2452688"/>
                </a:cubicBezTo>
                <a:lnTo>
                  <a:pt x="509588" y="2457451"/>
                </a:lnTo>
                <a:cubicBezTo>
                  <a:pt x="160682" y="2442109"/>
                  <a:pt x="15068" y="2481325"/>
                  <a:pt x="11460" y="2363672"/>
                </a:cubicBezTo>
                <a:lnTo>
                  <a:pt x="0" y="4763"/>
                </a:lnTo>
                <a:lnTo>
                  <a:pt x="217170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Clustering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Fit spectra …</a:t>
            </a:r>
          </a:p>
        </p:txBody>
      </p:sp>
      <p:sp>
        <p:nvSpPr>
          <p:cNvPr id="15" name="Freeform 14"/>
          <p:cNvSpPr/>
          <p:nvPr/>
        </p:nvSpPr>
        <p:spPr>
          <a:xfrm>
            <a:off x="5946797" y="684201"/>
            <a:ext cx="3197203" cy="2954216"/>
          </a:xfrm>
          <a:custGeom>
            <a:avLst/>
            <a:gdLst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81354 w 3197203"/>
              <a:gd name="connsiteY3" fmla="*/ 266007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23804 w 3197203"/>
              <a:gd name="connsiteY3" fmla="*/ 2679256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23804 w 3197203"/>
              <a:gd name="connsiteY3" fmla="*/ 2679256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223804 w 3197203"/>
              <a:gd name="connsiteY3" fmla="*/ 2679256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191832 w 3197203"/>
              <a:gd name="connsiteY3" fmla="*/ 270483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191832 w 3197203"/>
              <a:gd name="connsiteY3" fmla="*/ 270483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  <a:gd name="connsiteX0" fmla="*/ 3197203 w 3197203"/>
              <a:gd name="connsiteY0" fmla="*/ 0 h 2954216"/>
              <a:gd name="connsiteX1" fmla="*/ 3197203 w 3197203"/>
              <a:gd name="connsiteY1" fmla="*/ 2954216 h 2954216"/>
              <a:gd name="connsiteX2" fmla="*/ 760934 w 3197203"/>
              <a:gd name="connsiteY2" fmla="*/ 2954216 h 2954216"/>
              <a:gd name="connsiteX3" fmla="*/ 191832 w 3197203"/>
              <a:gd name="connsiteY3" fmla="*/ 2704833 h 2954216"/>
              <a:gd name="connsiteX4" fmla="*/ 0 w 3197203"/>
              <a:gd name="connsiteY4" fmla="*/ 2244437 h 2954216"/>
              <a:gd name="connsiteX5" fmla="*/ 0 w 3197203"/>
              <a:gd name="connsiteY5" fmla="*/ 0 h 2954216"/>
              <a:gd name="connsiteX6" fmla="*/ 3197203 w 3197203"/>
              <a:gd name="connsiteY6" fmla="*/ 0 h 295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7203" h="2954216">
                <a:moveTo>
                  <a:pt x="3197203" y="0"/>
                </a:moveTo>
                <a:lnTo>
                  <a:pt x="3197203" y="2954216"/>
                </a:lnTo>
                <a:lnTo>
                  <a:pt x="760934" y="2954216"/>
                </a:lnTo>
                <a:cubicBezTo>
                  <a:pt x="454003" y="2945689"/>
                  <a:pt x="287749" y="2796486"/>
                  <a:pt x="191832" y="2704833"/>
                </a:cubicBezTo>
                <a:cubicBezTo>
                  <a:pt x="98047" y="2611049"/>
                  <a:pt x="4263" y="2402165"/>
                  <a:pt x="0" y="2244437"/>
                </a:cubicBezTo>
                <a:lnTo>
                  <a:pt x="0" y="0"/>
                </a:lnTo>
                <a:lnTo>
                  <a:pt x="3197203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79851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Fit Spectra</a:t>
            </a:r>
          </a:p>
          <a:p>
            <a:pPr marL="79851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SVD Filtering …</a:t>
            </a:r>
          </a:p>
        </p:txBody>
      </p:sp>
      <p:sp>
        <p:nvSpPr>
          <p:cNvPr id="14" name="Freeform 13"/>
          <p:cNvSpPr/>
          <p:nvPr/>
        </p:nvSpPr>
        <p:spPr>
          <a:xfrm>
            <a:off x="3542501" y="676685"/>
            <a:ext cx="2327563" cy="2961732"/>
          </a:xfrm>
          <a:custGeom>
            <a:avLst/>
            <a:gdLst>
              <a:gd name="connsiteX0" fmla="*/ 2171700 w 2171700"/>
              <a:gd name="connsiteY0" fmla="*/ 0 h 2452688"/>
              <a:gd name="connsiteX1" fmla="*/ 2171700 w 2171700"/>
              <a:gd name="connsiteY1" fmla="*/ 2147888 h 2452688"/>
              <a:gd name="connsiteX2" fmla="*/ 1747838 w 2171700"/>
              <a:gd name="connsiteY2" fmla="*/ 2452688 h 2452688"/>
              <a:gd name="connsiteX3" fmla="*/ 409575 w 2171700"/>
              <a:gd name="connsiteY3" fmla="*/ 2452688 h 2452688"/>
              <a:gd name="connsiteX4" fmla="*/ 0 w 2171700"/>
              <a:gd name="connsiteY4" fmla="*/ 2181225 h 2452688"/>
              <a:gd name="connsiteX5" fmla="*/ 0 w 2171700"/>
              <a:gd name="connsiteY5" fmla="*/ 4763 h 2452688"/>
              <a:gd name="connsiteX6" fmla="*/ 2171700 w 2171700"/>
              <a:gd name="connsiteY6" fmla="*/ 0 h 2452688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00"/>
              <a:gd name="connsiteY0" fmla="*/ 0 h 2457451"/>
              <a:gd name="connsiteX1" fmla="*/ 2171700 w 2171700"/>
              <a:gd name="connsiteY1" fmla="*/ 2147888 h 2457451"/>
              <a:gd name="connsiteX2" fmla="*/ 1747838 w 2171700"/>
              <a:gd name="connsiteY2" fmla="*/ 2452688 h 2457451"/>
              <a:gd name="connsiteX3" fmla="*/ 509588 w 2171700"/>
              <a:gd name="connsiteY3" fmla="*/ 2457451 h 2457451"/>
              <a:gd name="connsiteX4" fmla="*/ 0 w 2171700"/>
              <a:gd name="connsiteY4" fmla="*/ 2181225 h 2457451"/>
              <a:gd name="connsiteX5" fmla="*/ 0 w 2171700"/>
              <a:gd name="connsiteY5" fmla="*/ 4763 h 2457451"/>
              <a:gd name="connsiteX6" fmla="*/ 2171700 w 2171700"/>
              <a:gd name="connsiteY6" fmla="*/ 0 h 2457451"/>
              <a:gd name="connsiteX0" fmla="*/ 2171700 w 2171785"/>
              <a:gd name="connsiteY0" fmla="*/ 0 h 2457451"/>
              <a:gd name="connsiteX1" fmla="*/ 2171700 w 2171785"/>
              <a:gd name="connsiteY1" fmla="*/ 2147888 h 2457451"/>
              <a:gd name="connsiteX2" fmla="*/ 1747838 w 2171785"/>
              <a:gd name="connsiteY2" fmla="*/ 2452688 h 2457451"/>
              <a:gd name="connsiteX3" fmla="*/ 509588 w 2171785"/>
              <a:gd name="connsiteY3" fmla="*/ 2457451 h 2457451"/>
              <a:gd name="connsiteX4" fmla="*/ 0 w 2171785"/>
              <a:gd name="connsiteY4" fmla="*/ 2181225 h 2457451"/>
              <a:gd name="connsiteX5" fmla="*/ 0 w 2171785"/>
              <a:gd name="connsiteY5" fmla="*/ 4763 h 2457451"/>
              <a:gd name="connsiteX6" fmla="*/ 2171700 w 2171785"/>
              <a:gd name="connsiteY6" fmla="*/ 0 h 2457451"/>
              <a:gd name="connsiteX0" fmla="*/ 2171700 w 2171787"/>
              <a:gd name="connsiteY0" fmla="*/ 0 h 2457451"/>
              <a:gd name="connsiteX1" fmla="*/ 2171700 w 2171787"/>
              <a:gd name="connsiteY1" fmla="*/ 2147888 h 2457451"/>
              <a:gd name="connsiteX2" fmla="*/ 1747838 w 2171787"/>
              <a:gd name="connsiteY2" fmla="*/ 2452688 h 2457451"/>
              <a:gd name="connsiteX3" fmla="*/ 509588 w 2171787"/>
              <a:gd name="connsiteY3" fmla="*/ 2457451 h 2457451"/>
              <a:gd name="connsiteX4" fmla="*/ 0 w 2171787"/>
              <a:gd name="connsiteY4" fmla="*/ 2181225 h 2457451"/>
              <a:gd name="connsiteX5" fmla="*/ 0 w 2171787"/>
              <a:gd name="connsiteY5" fmla="*/ 4763 h 2457451"/>
              <a:gd name="connsiteX6" fmla="*/ 2171700 w 2171787"/>
              <a:gd name="connsiteY6" fmla="*/ 0 h 2457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71787" h="2457451">
                <a:moveTo>
                  <a:pt x="2171700" y="0"/>
                </a:moveTo>
                <a:lnTo>
                  <a:pt x="2171700" y="2147888"/>
                </a:lnTo>
                <a:cubicBezTo>
                  <a:pt x="2177484" y="2300643"/>
                  <a:pt x="1895520" y="2447005"/>
                  <a:pt x="1747838" y="2452688"/>
                </a:cubicBezTo>
                <a:lnTo>
                  <a:pt x="509588" y="2457451"/>
                </a:lnTo>
                <a:cubicBezTo>
                  <a:pt x="160682" y="2442109"/>
                  <a:pt x="3608" y="2298878"/>
                  <a:pt x="0" y="2181225"/>
                </a:cubicBezTo>
                <a:lnTo>
                  <a:pt x="0" y="4763"/>
                </a:lnTo>
                <a:lnTo>
                  <a:pt x="217170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 Image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Register Image …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55" y="105718"/>
            <a:ext cx="8712200" cy="567399"/>
          </a:xfrm>
        </p:spPr>
        <p:txBody>
          <a:bodyPr/>
          <a:lstStyle/>
          <a:p>
            <a:r>
              <a:rPr lang="en-US" sz="3600" dirty="0"/>
              <a:t>Cannot Share Code Efficiently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205" y="893448"/>
            <a:ext cx="1934063" cy="20191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039D61-F846-564A-8CD9-A555BCF1D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589" y="915570"/>
            <a:ext cx="1748909" cy="1730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79" y="4404877"/>
            <a:ext cx="2905636" cy="1908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0" r="17207"/>
          <a:stretch/>
        </p:blipFill>
        <p:spPr>
          <a:xfrm>
            <a:off x="207745" y="4127500"/>
            <a:ext cx="2142101" cy="2369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r="18317"/>
          <a:stretch/>
        </p:blipFill>
        <p:spPr>
          <a:xfrm>
            <a:off x="3113381" y="4442572"/>
            <a:ext cx="1488832" cy="2381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8" b="5780"/>
          <a:stretch/>
        </p:blipFill>
        <p:spPr>
          <a:xfrm>
            <a:off x="59632" y="1022531"/>
            <a:ext cx="3355202" cy="1720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ACD16E-99F8-8D4E-981C-2C8C8B065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9187" y="2518117"/>
            <a:ext cx="958564" cy="7428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DECD80-9600-CD46-8046-E9330401CA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696" y="4130176"/>
            <a:ext cx="1008983" cy="6810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A5D7C6-332A-A645-B223-B42768C1AAC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619" r="28928"/>
          <a:stretch/>
        </p:blipFill>
        <p:spPr>
          <a:xfrm>
            <a:off x="4377876" y="4424661"/>
            <a:ext cx="857251" cy="10033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DD15A5-40A6-4F49-A939-9CFED7EDE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8242" y="2069699"/>
            <a:ext cx="1573244" cy="6580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7278A-C111-C14D-90C7-6EB393E448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8450" y="4255390"/>
            <a:ext cx="1671476" cy="683786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F8D4C46-055B-994F-904C-B5F3094BE3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0776" y="2222293"/>
            <a:ext cx="809966" cy="9098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935E6A-4495-9F45-9F5F-AFFAB8758D62}"/>
              </a:ext>
            </a:extLst>
          </p:cNvPr>
          <p:cNvSpPr/>
          <p:nvPr/>
        </p:nvSpPr>
        <p:spPr>
          <a:xfrm>
            <a:off x="-18288" y="674663"/>
            <a:ext cx="9162288" cy="6174193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6DABA8F-48BC-144C-95C7-E2FE04F7F0BC}"/>
              </a:ext>
            </a:extLst>
          </p:cNvPr>
          <p:cNvSpPr/>
          <p:nvPr/>
        </p:nvSpPr>
        <p:spPr>
          <a:xfrm>
            <a:off x="1221166" y="1723292"/>
            <a:ext cx="6753457" cy="3377045"/>
          </a:xfrm>
          <a:prstGeom prst="roundRect">
            <a:avLst/>
          </a:prstGeom>
          <a:solidFill>
            <a:schemeClr val="bg2"/>
          </a:solidFill>
          <a:ln w="76200">
            <a:solidFill>
              <a:schemeClr val="tx2"/>
            </a:solidFill>
          </a:ln>
          <a:effectLst/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contourClr>
              <a:schemeClr val="lt1"/>
            </a:contourClr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HIGHLY instrument-specific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Different programming languages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Often licensed / costly software like </a:t>
            </a:r>
            <a:r>
              <a:rPr lang="en-US" sz="2400" dirty="0" err="1">
                <a:solidFill>
                  <a:schemeClr val="tx1"/>
                </a:solidFill>
              </a:rPr>
              <a:t>Matlab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Most popular sharing method = email!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No centralized repository</a:t>
            </a:r>
          </a:p>
        </p:txBody>
      </p:sp>
    </p:spTree>
    <p:extLst>
      <p:ext uri="{BB962C8B-B14F-4D97-AF65-F5344CB8AC3E}">
        <p14:creationId xmlns:p14="http://schemas.microsoft.com/office/powerpoint/2010/main" val="163646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Problems</a:t>
            </a:r>
            <a:r>
              <a:rPr lang="en-US" dirty="0"/>
              <a:t> Opportunities in Imaging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186961"/>
            <a:ext cx="8642640" cy="4706815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Closed science</a:t>
            </a:r>
          </a:p>
          <a:p>
            <a:pPr marL="909637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/>
              <a:t>No traceability for data analysis</a:t>
            </a:r>
          </a:p>
          <a:p>
            <a:pPr marL="909637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dirty="0"/>
              <a:t>Results not (readily) reproducible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Multiple, incompatible, proprietary data formats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Disorganized and unorganized communities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No proper analysis software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Growing data volumes, variety, and dimensionality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0695"/>
      </p:ext>
    </p:extLst>
  </p:cSld>
  <p:clrMapOvr>
    <a:masterClrMapping/>
  </p:clrMapOvr>
</p:sld>
</file>

<file path=ppt/theme/theme1.xml><?xml version="1.0" encoding="utf-8"?>
<a:theme xmlns:a="http://schemas.openxmlformats.org/drawingml/2006/main" name="ORNL1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/>
      </a:spPr>
      <a:bodyPr wrap="none" rtlCol="0">
        <a:spAutoFit/>
      </a:bodyPr>
      <a:lstStyle>
        <a:defPPr eaLnBrk="1" hangingPunct="1">
          <a:spcBef>
            <a:spcPct val="0"/>
          </a:spcBef>
          <a:buFontTx/>
          <a:buNone/>
          <a:defRPr dirty="0" smtClean="0">
            <a:latin typeface="Calibri" panose="020F0502020204030204" pitchFamily="34" charset="0"/>
            <a:ea typeface="ＭＳ Ｐゴシック" pitchFamily="34" charset="-128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Default Theme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26_ORNL default 0812">
  <a:themeElements>
    <a:clrScheme name="26_ORNL default 0812 1">
      <a:dk1>
        <a:srgbClr val="000000"/>
      </a:dk1>
      <a:lt1>
        <a:srgbClr val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1F497D"/>
      </a:hlink>
      <a:folHlink>
        <a:srgbClr val="006C3A"/>
      </a:folHlink>
    </a:clrScheme>
    <a:fontScheme name="26_ORNL default 0812">
      <a:majorFont>
        <a:latin typeface="Arial Black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6_ORNL default 0812 1">
        <a:dk1>
          <a:srgbClr val="000000"/>
        </a:dk1>
        <a:lt1>
          <a:srgbClr val="FFFFFF"/>
        </a:lt1>
        <a:dk2>
          <a:srgbClr val="006C3A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1F497D"/>
        </a:hlink>
        <a:folHlink>
          <a:srgbClr val="006C3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6_ORNL default 0812 2">
        <a:dk1>
          <a:srgbClr val="000000"/>
        </a:dk1>
        <a:lt1>
          <a:srgbClr val="FFFFFF"/>
        </a:lt1>
        <a:dk2>
          <a:srgbClr val="006C3A"/>
        </a:dk2>
        <a:lt2>
          <a:srgbClr val="FFFFFF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B274"/>
        </a:hlink>
        <a:folHlink>
          <a:srgbClr val="F7963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ORNL_template_2007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RNL_template_2007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RNL template_0704">
  <a:themeElements>
    <a:clrScheme name="ORNL template_0704 11">
      <a:dk1>
        <a:srgbClr val="000000"/>
      </a:dk1>
      <a:lt1>
        <a:srgbClr val="FFFFFF"/>
      </a:lt1>
      <a:dk2>
        <a:srgbClr val="01673E"/>
      </a:dk2>
      <a:lt2>
        <a:srgbClr val="333333"/>
      </a:lt2>
      <a:accent1>
        <a:srgbClr val="003D6C"/>
      </a:accent1>
      <a:accent2>
        <a:srgbClr val="267186"/>
      </a:accent2>
      <a:accent3>
        <a:srgbClr val="FFFFFF"/>
      </a:accent3>
      <a:accent4>
        <a:srgbClr val="000000"/>
      </a:accent4>
      <a:accent5>
        <a:srgbClr val="AAAFBA"/>
      </a:accent5>
      <a:accent6>
        <a:srgbClr val="216679"/>
      </a:accent6>
      <a:hlink>
        <a:srgbClr val="8D1357"/>
      </a:hlink>
      <a:folHlink>
        <a:srgbClr val="FFCC66"/>
      </a:folHlink>
    </a:clrScheme>
    <a:fontScheme name="ORNL template_0704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RNL template_0704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0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8D0A56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C5AAB4"/>
        </a:accent5>
        <a:accent6>
          <a:srgbClr val="216679"/>
        </a:accent6>
        <a:hlink>
          <a:srgbClr val="FFCC66"/>
        </a:hlink>
        <a:folHlink>
          <a:srgbClr val="76A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1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003D6C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216679"/>
        </a:accent6>
        <a:hlink>
          <a:srgbClr val="8D1357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ORNL template_0704">
  <a:themeElements>
    <a:clrScheme name="ORNL template_0704 11">
      <a:dk1>
        <a:srgbClr val="000000"/>
      </a:dk1>
      <a:lt1>
        <a:srgbClr val="FFFFFF"/>
      </a:lt1>
      <a:dk2>
        <a:srgbClr val="01673E"/>
      </a:dk2>
      <a:lt2>
        <a:srgbClr val="333333"/>
      </a:lt2>
      <a:accent1>
        <a:srgbClr val="003D6C"/>
      </a:accent1>
      <a:accent2>
        <a:srgbClr val="267186"/>
      </a:accent2>
      <a:accent3>
        <a:srgbClr val="FFFFFF"/>
      </a:accent3>
      <a:accent4>
        <a:srgbClr val="000000"/>
      </a:accent4>
      <a:accent5>
        <a:srgbClr val="AAAFBA"/>
      </a:accent5>
      <a:accent6>
        <a:srgbClr val="216679"/>
      </a:accent6>
      <a:hlink>
        <a:srgbClr val="8D1357"/>
      </a:hlink>
      <a:folHlink>
        <a:srgbClr val="FFCC66"/>
      </a:folHlink>
    </a:clrScheme>
    <a:fontScheme name="ORNL template_0704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RNL template_0704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NL template_0704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0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8D0A56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C5AAB4"/>
        </a:accent5>
        <a:accent6>
          <a:srgbClr val="216679"/>
        </a:accent6>
        <a:hlink>
          <a:srgbClr val="FFCC66"/>
        </a:hlink>
        <a:folHlink>
          <a:srgbClr val="76A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NL template_0704 11">
        <a:dk1>
          <a:srgbClr val="000000"/>
        </a:dk1>
        <a:lt1>
          <a:srgbClr val="FFFFFF"/>
        </a:lt1>
        <a:dk2>
          <a:srgbClr val="01673E"/>
        </a:dk2>
        <a:lt2>
          <a:srgbClr val="333333"/>
        </a:lt2>
        <a:accent1>
          <a:srgbClr val="003D6C"/>
        </a:accent1>
        <a:accent2>
          <a:srgbClr val="267186"/>
        </a:accent2>
        <a:accent3>
          <a:srgbClr val="FFFFFF"/>
        </a:accent3>
        <a:accent4>
          <a:srgbClr val="000000"/>
        </a:accent4>
        <a:accent5>
          <a:srgbClr val="AAAFBA"/>
        </a:accent5>
        <a:accent6>
          <a:srgbClr val="216679"/>
        </a:accent6>
        <a:hlink>
          <a:srgbClr val="8D1357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RNL Electronic Presentation Template (1)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D7F60DA154BD4FA7C3118650A85F2C" ma:contentTypeVersion="3" ma:contentTypeDescription="Create a new document." ma:contentTypeScope="" ma:versionID="d3a44acae03a5ebdeb252ae425accfc6">
  <xsd:schema xmlns:xsd="http://www.w3.org/2001/XMLSchema" xmlns:xs="http://www.w3.org/2001/XMLSchema" xmlns:p="http://schemas.microsoft.com/office/2006/metadata/properties" xmlns:ns2="634ea459-c9be-4165-b504-0cd422a20262" targetNamespace="http://schemas.microsoft.com/office/2006/metadata/properties" ma:root="true" ma:fieldsID="d07265640f291bfbcb7d81f5e759a723" ns2:_="">
    <xsd:import namespace="634ea459-c9be-4165-b504-0cd422a20262"/>
    <xsd:element name="properties">
      <xsd:complexType>
        <xsd:sequence>
          <xsd:element name="documentManagement">
            <xsd:complexType>
              <xsd:all>
                <xsd:element ref="ns2:AxSourceListID" minOccurs="0"/>
                <xsd:element ref="ns2:AxSourceItem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4ea459-c9be-4165-b504-0cd422a20262" elementFormDefault="qualified">
    <xsd:import namespace="http://schemas.microsoft.com/office/2006/documentManagement/types"/>
    <xsd:import namespace="http://schemas.microsoft.com/office/infopath/2007/PartnerControls"/>
    <xsd:element name="AxSourceListID" ma:index="8" nillable="true" ma:displayName="AxSourceListID" ma:hidden="true" ma:internalName="AxSourceListID">
      <xsd:simpleType>
        <xsd:restriction base="dms:Unknown"/>
      </xsd:simpleType>
    </xsd:element>
    <xsd:element name="AxSourceItemID" ma:index="9" nillable="true" ma:displayName="AxSourceItemID" ma:hidden="true" ma:internalName="AxSourceItemID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xSourceListID xmlns="634ea459-c9be-4165-b504-0cd422a20262" xsi:nil="true"/>
    <AxSourceItemID xmlns="634ea459-c9be-4165-b504-0cd422a20262" xsi:nil="true"/>
  </documentManagement>
</p:properties>
</file>

<file path=customXml/itemProps1.xml><?xml version="1.0" encoding="utf-8"?>
<ds:datastoreItem xmlns:ds="http://schemas.openxmlformats.org/officeDocument/2006/customXml" ds:itemID="{F2A6FCB8-939A-4FE4-ADD3-AC7390C98B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4ea459-c9be-4165-b504-0cd422a202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918A30-6256-4B46-94D7-69C96AE43B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5D062E-8658-44C4-BAEF-569385EA43B4}">
  <ds:schemaRefs>
    <ds:schemaRef ds:uri="634ea459-c9be-4165-b504-0cd422a20262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ORNL1</Template>
  <TotalTime>15884</TotalTime>
  <Words>1562</Words>
  <Application>Microsoft Macintosh PowerPoint</Application>
  <PresentationFormat>On-screen Show (4:3)</PresentationFormat>
  <Paragraphs>443</Paragraphs>
  <Slides>32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32</vt:i4>
      </vt:variant>
    </vt:vector>
  </HeadingPairs>
  <TitlesOfParts>
    <vt:vector size="51" baseType="lpstr">
      <vt:lpstr>ＭＳ Ｐゴシック</vt:lpstr>
      <vt:lpstr>Arial</vt:lpstr>
      <vt:lpstr>Arial Black</vt:lpstr>
      <vt:lpstr>Arial Narrow</vt:lpstr>
      <vt:lpstr>Avenir Medium</vt:lpstr>
      <vt:lpstr>Calibri</vt:lpstr>
      <vt:lpstr>Courier New</vt:lpstr>
      <vt:lpstr>Mangal</vt:lpstr>
      <vt:lpstr>Symbol</vt:lpstr>
      <vt:lpstr>Times New Roman</vt:lpstr>
      <vt:lpstr>Wingdings</vt:lpstr>
      <vt:lpstr>ORNL1</vt:lpstr>
      <vt:lpstr>2_Default Theme</vt:lpstr>
      <vt:lpstr>26_ORNL default 0812</vt:lpstr>
      <vt:lpstr>5_ORNL_template_2007</vt:lpstr>
      <vt:lpstr>ORNL_template_2007</vt:lpstr>
      <vt:lpstr>ORNL template_0704</vt:lpstr>
      <vt:lpstr>1_ORNL template_0704</vt:lpstr>
      <vt:lpstr>ORNL Electronic Presentation Template (1)</vt:lpstr>
      <vt:lpstr>Imaging in the Information Dimension</vt:lpstr>
      <vt:lpstr>Multitude of Instruments</vt:lpstr>
      <vt:lpstr>What we wanted</vt:lpstr>
      <vt:lpstr>Growing Data Sizes and Dimensionality</vt:lpstr>
      <vt:lpstr>Instrumentation Software Inadequate for Analysis</vt:lpstr>
      <vt:lpstr>Multitude of File Formats</vt:lpstr>
      <vt:lpstr>Disjoint &amp; Unorganized Communities</vt:lpstr>
      <vt:lpstr>Cannot Share Code Efficiently</vt:lpstr>
      <vt:lpstr>Problems Opportunities in Imaging</vt:lpstr>
      <vt:lpstr>The Solution</vt:lpstr>
      <vt:lpstr>Expectation of Data Model</vt:lpstr>
      <vt:lpstr>Universal Imaging and Spectroscopic Data (USID)</vt:lpstr>
      <vt:lpstr>USID – 1D spectra</vt:lpstr>
      <vt:lpstr>USID – 2D Image</vt:lpstr>
      <vt:lpstr>USID – Spectra on Grid (3D)</vt:lpstr>
      <vt:lpstr>USID - Instrument Agnostic Code</vt:lpstr>
      <vt:lpstr>Expectation of File Format</vt:lpstr>
      <vt:lpstr>Hierarchical Data Format (HDF5)</vt:lpstr>
      <vt:lpstr>Expectation from Software</vt:lpstr>
      <vt:lpstr>PowerPoint Presentation</vt:lpstr>
      <vt:lpstr>Python for Scientific Research</vt:lpstr>
      <vt:lpstr>(2) Software Packages</vt:lpstr>
      <vt:lpstr>Software Organization</vt:lpstr>
      <vt:lpstr>Software Organization</vt:lpstr>
      <vt:lpstr>Well documented</vt:lpstr>
      <vt:lpstr>Entering the USID Ecosystem</vt:lpstr>
      <vt:lpstr>Jupyter Notebooks</vt:lpstr>
      <vt:lpstr>Truly Achieving Open Science, Reproducibility</vt:lpstr>
      <vt:lpstr>Pycroscopy - Supporting User Research</vt:lpstr>
      <vt:lpstr>Pycroscopy  - Scientific Advancements</vt:lpstr>
      <vt:lpstr>Software Progression</vt:lpstr>
      <vt:lpstr>Thank you</vt:lpstr>
    </vt:vector>
  </TitlesOfParts>
  <Company>ORNL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CNMS User Meeting Somnath</dc:title>
  <dc:creator>Somnath, Suhas</dc:creator>
  <cp:lastModifiedBy>Somnath, Suhas</cp:lastModifiedBy>
  <cp:revision>1817</cp:revision>
  <cp:lastPrinted>2017-09-08T16:08:06Z</cp:lastPrinted>
  <dcterms:created xsi:type="dcterms:W3CDTF">2014-12-11T21:51:09Z</dcterms:created>
  <dcterms:modified xsi:type="dcterms:W3CDTF">2018-08-02T18:42:01Z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0x0101007DD7F60DA154BD4FA7C3118650A85F2C</vt:lpwstr>
  </property>
</Properties>
</file>